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85" r:id="rId5"/>
    <p:sldId id="284" r:id="rId6"/>
    <p:sldId id="260" r:id="rId7"/>
    <p:sldId id="262" r:id="rId8"/>
    <p:sldId id="263" r:id="rId9"/>
    <p:sldId id="264" r:id="rId10"/>
    <p:sldId id="265" r:id="rId11"/>
    <p:sldId id="266" r:id="rId12"/>
    <p:sldId id="267" r:id="rId13"/>
    <p:sldId id="286" r:id="rId14"/>
    <p:sldId id="268" r:id="rId15"/>
    <p:sldId id="269" r:id="rId16"/>
    <p:sldId id="301" r:id="rId17"/>
    <p:sldId id="270" r:id="rId18"/>
    <p:sldId id="288" r:id="rId19"/>
    <p:sldId id="289" r:id="rId20"/>
    <p:sldId id="306" r:id="rId21"/>
    <p:sldId id="303" r:id="rId22"/>
    <p:sldId id="291" r:id="rId23"/>
    <p:sldId id="304" r:id="rId24"/>
    <p:sldId id="294" r:id="rId25"/>
    <p:sldId id="295" r:id="rId26"/>
    <p:sldId id="296" r:id="rId27"/>
    <p:sldId id="297" r:id="rId28"/>
    <p:sldId id="298" r:id="rId29"/>
    <p:sldId id="305" r:id="rId30"/>
    <p:sldId id="299" r:id="rId31"/>
    <p:sldId id="300"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46"/>
    <p:restoredTop sz="94720"/>
  </p:normalViewPr>
  <p:slideViewPr>
    <p:cSldViewPr>
      <p:cViewPr>
        <p:scale>
          <a:sx n="165" d="100"/>
          <a:sy n="165" d="100"/>
        </p:scale>
        <p:origin x="2264" y="1104"/>
      </p:cViewPr>
      <p:guideLst>
        <p:guide orient="horz" pos="2160"/>
        <p:guide pos="3568"/>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14/10/2024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4</a:t>
            </a:fld>
            <a:endParaRPr lang="en-NL"/>
          </a:p>
        </p:txBody>
      </p:sp>
    </p:spTree>
    <p:extLst>
      <p:ext uri="{BB962C8B-B14F-4D97-AF65-F5344CB8AC3E}">
        <p14:creationId xmlns:p14="http://schemas.microsoft.com/office/powerpoint/2010/main" val="2164139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27</a:t>
            </a:fld>
            <a:endParaRPr lang="en-NL"/>
          </a:p>
        </p:txBody>
      </p:sp>
    </p:spTree>
    <p:extLst>
      <p:ext uri="{BB962C8B-B14F-4D97-AF65-F5344CB8AC3E}">
        <p14:creationId xmlns:p14="http://schemas.microsoft.com/office/powerpoint/2010/main" val="3149585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5</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13</a:t>
            </a:fld>
            <a:endParaRPr lang="en-NL"/>
          </a:p>
        </p:txBody>
      </p:sp>
    </p:spTree>
    <p:extLst>
      <p:ext uri="{BB962C8B-B14F-4D97-AF65-F5344CB8AC3E}">
        <p14:creationId xmlns:p14="http://schemas.microsoft.com/office/powerpoint/2010/main" val="353622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14</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18</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h</a:t>
            </a:r>
            <a:r>
              <a:rPr lang="en-NL" dirty="0"/>
              <a:t>ow how you can check which taks and on which nodes were created afterwards</a:t>
            </a:r>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225729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392C-D514-443F-32D3-1E691812F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F8AC4-D332-24D5-DF0C-2176A0804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7F6E9-D725-426E-D56C-863331B6C99B}"/>
              </a:ext>
            </a:extLst>
          </p:cNvPr>
          <p:cNvSpPr>
            <a:spLocks noGrp="1"/>
          </p:cNvSpPr>
          <p:nvPr>
            <p:ph type="body" idx="1"/>
          </p:nvPr>
        </p:nvSpPr>
        <p:spPr/>
        <p:txBody>
          <a:bodyPr/>
          <a:lstStyle/>
          <a:p>
            <a:r>
              <a:rPr lang="en-NL" dirty="0"/>
              <a:t>S</a:t>
            </a:r>
            <a:r>
              <a:rPr lang="en-GB" dirty="0"/>
              <a:t>h</a:t>
            </a:r>
            <a:r>
              <a:rPr lang="en-NL" dirty="0"/>
              <a:t>ow how you can check which taks and on which nodes were created afterwards</a:t>
            </a:r>
          </a:p>
        </p:txBody>
      </p:sp>
      <p:sp>
        <p:nvSpPr>
          <p:cNvPr id="4" name="Slide Number Placeholder 3">
            <a:extLst>
              <a:ext uri="{FF2B5EF4-FFF2-40B4-BE49-F238E27FC236}">
                <a16:creationId xmlns:a16="http://schemas.microsoft.com/office/drawing/2014/main" id="{A7591B8D-FAF6-9692-7FD4-7AB54BBDC160}"/>
              </a:ext>
            </a:extLst>
          </p:cNvPr>
          <p:cNvSpPr>
            <a:spLocks noGrp="1"/>
          </p:cNvSpPr>
          <p:nvPr>
            <p:ph type="sldNum" sz="quarter" idx="5"/>
          </p:nvPr>
        </p:nvSpPr>
        <p:spPr/>
        <p:txBody>
          <a:bodyPr/>
          <a:lstStyle/>
          <a:p>
            <a:fld id="{96727172-C3AD-4A4C-866C-0274E49638D5}" type="slidenum">
              <a:rPr lang="en-NL" smtClean="0"/>
              <a:t>20</a:t>
            </a:fld>
            <a:endParaRPr lang="en-NL"/>
          </a:p>
        </p:txBody>
      </p:sp>
    </p:spTree>
    <p:extLst>
      <p:ext uri="{BB962C8B-B14F-4D97-AF65-F5344CB8AC3E}">
        <p14:creationId xmlns:p14="http://schemas.microsoft.com/office/powerpoint/2010/main" val="58056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24</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25</a:t>
            </a:fld>
            <a:endParaRPr lang="en-NL"/>
          </a:p>
        </p:txBody>
      </p:sp>
    </p:spTree>
    <p:extLst>
      <p:ext uri="{BB962C8B-B14F-4D97-AF65-F5344CB8AC3E}">
        <p14:creationId xmlns:p14="http://schemas.microsoft.com/office/powerpoint/2010/main" val="250687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14/10/2024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14/10/2024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3.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grpSp>
        <p:nvGrpSpPr>
          <p:cNvPr id="4" name="Groep 7">
            <a:extLst>
              <a:ext uri="{FF2B5EF4-FFF2-40B4-BE49-F238E27FC236}">
                <a16:creationId xmlns:a16="http://schemas.microsoft.com/office/drawing/2014/main" id="{98FAC021-13EC-3DEE-E441-188D087FB266}"/>
              </a:ext>
            </a:extLst>
          </p:cNvPr>
          <p:cNvGrpSpPr/>
          <p:nvPr/>
        </p:nvGrpSpPr>
        <p:grpSpPr>
          <a:xfrm>
            <a:off x="5264888" y="4320565"/>
            <a:ext cx="1662224" cy="1415072"/>
            <a:chOff x="4987204" y="4837032"/>
            <a:chExt cx="1662224" cy="1415072"/>
          </a:xfrm>
        </p:grpSpPr>
        <p:sp>
          <p:nvSpPr>
            <p:cNvPr id="5" name="Rectangle: Rounded Corners 4">
              <a:extLst>
                <a:ext uri="{FF2B5EF4-FFF2-40B4-BE49-F238E27FC236}">
                  <a16:creationId xmlns:a16="http://schemas.microsoft.com/office/drawing/2014/main" id="{3C2B6A5D-1E1A-3E78-DE31-7CB370E3F791}"/>
                </a:ext>
              </a:extLst>
            </p:cNvPr>
            <p:cNvSpPr/>
            <p:nvPr/>
          </p:nvSpPr>
          <p:spPr>
            <a:xfrm>
              <a:off x="4987204" y="4837032"/>
              <a:ext cx="1662224" cy="1415072"/>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xtBox 2">
              <a:extLst>
                <a:ext uri="{FF2B5EF4-FFF2-40B4-BE49-F238E27FC236}">
                  <a16:creationId xmlns:a16="http://schemas.microsoft.com/office/drawing/2014/main" id="{47680FA2-6ED5-3C7F-C095-736DBEB1EE42}"/>
                </a:ext>
              </a:extLst>
            </p:cNvPr>
            <p:cNvSpPr txBox="1"/>
            <p:nvPr/>
          </p:nvSpPr>
          <p:spPr>
            <a:xfrm>
              <a:off x="5128971" y="5033958"/>
              <a:ext cx="1499187" cy="646331"/>
            </a:xfrm>
            <a:prstGeom prst="rect">
              <a:avLst/>
            </a:prstGeom>
            <a:noFill/>
          </p:spPr>
          <p:txBody>
            <a:bodyPr wrap="square" rtlCol="0">
              <a:spAutoFit/>
            </a:bodyPr>
            <a:lstStyle/>
            <a:p>
              <a:r>
                <a:rPr lang="en-NL" sz="3600"/>
                <a:t>🙋‍♀️🙋‍♂️</a:t>
              </a:r>
              <a:endParaRPr lang="nl-NL" sz="3600"/>
            </a:p>
          </p:txBody>
        </p:sp>
        <p:sp>
          <p:nvSpPr>
            <p:cNvPr id="7" name="TextBox 3">
              <a:extLst>
                <a:ext uri="{FF2B5EF4-FFF2-40B4-BE49-F238E27FC236}">
                  <a16:creationId xmlns:a16="http://schemas.microsoft.com/office/drawing/2014/main" id="{AD396B35-2539-F8EB-EC6F-F9FB609D30D3}"/>
                </a:ext>
              </a:extLst>
            </p:cNvPr>
            <p:cNvSpPr txBox="1"/>
            <p:nvPr/>
          </p:nvSpPr>
          <p:spPr>
            <a:xfrm>
              <a:off x="5043907" y="5679829"/>
              <a:ext cx="1584251" cy="430887"/>
            </a:xfrm>
            <a:prstGeom prst="rect">
              <a:avLst/>
            </a:prstGeom>
            <a:noFill/>
          </p:spPr>
          <p:txBody>
            <a:bodyPr wrap="square" rtlCol="0">
              <a:spAutoFit/>
            </a:bodyPr>
            <a:lstStyle/>
            <a:p>
              <a:pPr algn="ctr"/>
              <a:r>
                <a:rPr lang="en-NL" sz="1100" b="1">
                  <a:solidFill>
                    <a:srgbClr val="0F497B"/>
                  </a:solidFill>
                </a:rPr>
                <a:t>Please </a:t>
              </a:r>
              <a:r>
                <a:rPr lang="nl-NL" sz="1100" b="1">
                  <a:solidFill>
                    <a:srgbClr val="0F497B"/>
                  </a:solidFill>
                </a:rPr>
                <a:t>inter</a:t>
              </a:r>
              <a:r>
                <a:rPr lang="en-NL" sz="1100" b="1">
                  <a:solidFill>
                    <a:srgbClr val="0F497B"/>
                  </a:solidFill>
                </a:rPr>
                <a:t>r</a:t>
              </a:r>
              <a:r>
                <a:rPr lang="nl-NL" sz="1100" b="1">
                  <a:solidFill>
                    <a:srgbClr val="0F497B"/>
                  </a:solidFill>
                </a:rPr>
                <a:t>upt</a:t>
              </a:r>
              <a:r>
                <a:rPr lang="en-NL" sz="1100" b="1">
                  <a:solidFill>
                    <a:srgbClr val="0F497B"/>
                  </a:solidFill>
                </a:rPr>
                <a:t> me if you have a question!</a:t>
              </a:r>
              <a:endParaRPr lang="nl-NL" sz="1100" b="1">
                <a:solidFill>
                  <a:srgbClr val="0F497B"/>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074" name="Picture 2">
            <a:extLst>
              <a:ext uri="{FF2B5EF4-FFF2-40B4-BE49-F238E27FC236}">
                <a16:creationId xmlns:a16="http://schemas.microsoft.com/office/drawing/2014/main" id="{CC93A381-DAD2-C9C2-9E44-681135439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534480"/>
            <a:ext cx="5306648" cy="3982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6" name="Picture 5"/>
          <p:cNvPicPr>
            <a:picLocks noChangeAspect="1"/>
          </p:cNvPicPr>
          <p:nvPr/>
        </p:nvPicPr>
        <p:blipFill>
          <a:blip r:embed="rId3"/>
          <a:stretch/>
        </p:blipFill>
        <p:spPr bwMode="auto">
          <a:xfrm>
            <a:off x="7752184" y="1700808"/>
            <a:ext cx="545591" cy="545591"/>
          </a:xfrm>
          <a:prstGeom prst="rect">
            <a:avLst/>
          </a:prstGeom>
        </p:spPr>
      </p:pic>
      <p:pic>
        <p:nvPicPr>
          <p:cNvPr id="7" name="Picture 6"/>
          <p:cNvPicPr>
            <a:picLocks noChangeAspect="1"/>
          </p:cNvPicPr>
          <p:nvPr/>
        </p:nvPicPr>
        <p:blipFill>
          <a:blip r:embed="rId3"/>
          <a:stretch/>
        </p:blipFill>
        <p:spPr bwMode="auto">
          <a:xfrm>
            <a:off x="7608168" y="4077072"/>
            <a:ext cx="545591" cy="545591"/>
          </a:xfrm>
          <a:prstGeom prst="rect">
            <a:avLst/>
          </a:prstGeom>
        </p:spPr>
      </p:pic>
      <p:pic>
        <p:nvPicPr>
          <p:cNvPr id="8" name="Picture 7"/>
          <p:cNvPicPr>
            <a:picLocks noChangeAspect="1"/>
          </p:cNvPicPr>
          <p:nvPr/>
        </p:nvPicPr>
        <p:blipFill>
          <a:blip r:embed="rId4"/>
          <a:stretch/>
        </p:blipFill>
        <p:spPr bwMode="auto">
          <a:xfrm>
            <a:off x="9336360" y="2492896"/>
            <a:ext cx="467154" cy="467154"/>
          </a:xfrm>
          <a:prstGeom prst="rect">
            <a:avLst/>
          </a:prstGeom>
        </p:spPr>
      </p:pic>
      <p:pic>
        <p:nvPicPr>
          <p:cNvPr id="9" name="Picture 8"/>
          <p:cNvPicPr>
            <a:picLocks noChangeAspect="1"/>
          </p:cNvPicPr>
          <p:nvPr/>
        </p:nvPicPr>
        <p:blipFill>
          <a:blip r:embed="rId4"/>
          <a:stretch/>
        </p:blipFill>
        <p:spPr bwMode="auto">
          <a:xfrm>
            <a:off x="8869206" y="3843495"/>
            <a:ext cx="467154" cy="4671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2</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742742" y="5236357"/>
            <a:ext cx="4706515" cy="1273742"/>
            <a:chOff x="941689" y="864637"/>
            <a:chExt cx="4323960" cy="1273742"/>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754326"/>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 </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defRPr/>
            </a:pPr>
            <a:endParaRPr lang="en-GB" dirty="0">
              <a:solidFill>
                <a:srgbClr val="212529"/>
              </a:solidFill>
              <a:latin typeface="Mulish"/>
            </a:endParaRPr>
          </a:p>
          <a:p>
            <a:pPr algn="just">
              <a:defRPr/>
            </a:pPr>
            <a:r>
              <a:rPr lang="en-GB" i="1" dirty="0">
                <a:solidFill>
                  <a:srgbClr val="212529"/>
                </a:solidFill>
                <a:latin typeface="Mulish"/>
              </a:rPr>
              <a:t>* Take note of which Study is not ready, and the name of the ‘offline’ organization.</a:t>
            </a:r>
            <a:endParaRPr lang="en-GB" b="0" i="1" dirty="0">
              <a:solidFill>
                <a:srgbClr val="212529"/>
              </a:solidFill>
              <a:latin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4"/>
          <a:srcRect l="1356" t="10214" r="2053" b="9485"/>
          <a:stretch/>
        </p:blipFill>
        <p:spPr>
          <a:xfrm>
            <a:off x="2135560" y="4482128"/>
            <a:ext cx="8064896" cy="925157"/>
          </a:xfrm>
          <a:prstGeom prst="rect">
            <a:avLst/>
          </a:prstGeom>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5"/>
          <a:srcRect b="7486"/>
          <a:stretch/>
        </p:blipFill>
        <p:spPr>
          <a:xfrm>
            <a:off x="2078966" y="2428874"/>
            <a:ext cx="7794067" cy="1962558"/>
          </a:xfrm>
          <a:prstGeom prst="rect">
            <a:avLst/>
          </a:prstGeom>
          <a:effectLst/>
        </p:spPr>
      </p:pic>
      <p:sp>
        <p:nvSpPr>
          <p:cNvPr id="16" name="Rectangle 15">
            <a:extLst>
              <a:ext uri="{FF2B5EF4-FFF2-40B4-BE49-F238E27FC236}">
                <a16:creationId xmlns:a16="http://schemas.microsoft.com/office/drawing/2014/main" id="{1D86D32F-2D7C-B47C-F3FD-1DBB9321C07D}"/>
              </a:ext>
            </a:extLst>
          </p:cNvPr>
          <p:cNvSpPr/>
          <p:nvPr/>
        </p:nvSpPr>
        <p:spPr>
          <a:xfrm>
            <a:off x="2078966" y="2428874"/>
            <a:ext cx="8265506" cy="32323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17">
            <a:extLst>
              <a:ext uri="{FF2B5EF4-FFF2-40B4-BE49-F238E27FC236}">
                <a16:creationId xmlns:a16="http://schemas.microsoft.com/office/drawing/2014/main" id="{EDC09EC6-E266-9DFC-0D0B-5743B8C9007E}"/>
              </a:ext>
            </a:extLst>
          </p:cNvPr>
          <p:cNvPicPr>
            <a:picLocks noChangeAspect="1"/>
          </p:cNvPicPr>
          <p:nvPr/>
        </p:nvPicPr>
        <p:blipFill>
          <a:blip r:embed="rId6"/>
          <a:stretch>
            <a:fillRect/>
          </a:stretch>
        </p:blipFill>
        <p:spPr>
          <a:xfrm>
            <a:off x="6387508" y="4713481"/>
            <a:ext cx="3725526" cy="342900"/>
          </a:xfrm>
          <a:prstGeom prst="rect">
            <a:avLst/>
          </a:prstGeom>
        </p:spPr>
      </p:pic>
      <p:pic>
        <p:nvPicPr>
          <p:cNvPr id="20" name="Picture 19">
            <a:extLst>
              <a:ext uri="{FF2B5EF4-FFF2-40B4-BE49-F238E27FC236}">
                <a16:creationId xmlns:a16="http://schemas.microsoft.com/office/drawing/2014/main" id="{F21BDD07-DC9A-68B5-FDE7-354436E53DCF}"/>
              </a:ext>
            </a:extLst>
          </p:cNvPr>
          <p:cNvPicPr>
            <a:picLocks noChangeAspect="1"/>
          </p:cNvPicPr>
          <p:nvPr/>
        </p:nvPicPr>
        <p:blipFill>
          <a:blip r:embed="rId7"/>
          <a:stretch/>
        </p:blipFill>
        <p:spPr bwMode="auto">
          <a:xfrm>
            <a:off x="6672064" y="6019399"/>
            <a:ext cx="648072" cy="648072"/>
          </a:xfrm>
          <a:prstGeom prst="rect">
            <a:avLst/>
          </a:prstGeom>
        </p:spPr>
      </p:pic>
      <p:sp>
        <p:nvSpPr>
          <p:cNvPr id="21" name="Up Arrow 20">
            <a:extLst>
              <a:ext uri="{FF2B5EF4-FFF2-40B4-BE49-F238E27FC236}">
                <a16:creationId xmlns:a16="http://schemas.microsoft.com/office/drawing/2014/main" id="{B2619BEE-0C4D-20CC-8C80-DB150CE4C4F9}"/>
              </a:ext>
            </a:extLst>
          </p:cNvPr>
          <p:cNvSpPr/>
          <p:nvPr/>
        </p:nvSpPr>
        <p:spPr>
          <a:xfrm>
            <a:off x="6072796" y="5397889"/>
            <a:ext cx="820385" cy="1190067"/>
          </a:xfrm>
          <a:prstGeom prst="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438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rgbClr val="00B050"/>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all</a:t>
            </a:r>
            <a:r>
              <a:rPr lang="en-US" dirty="0"/>
              <a:t>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sp>
        <p:nvSpPr>
          <p:cNvPr id="5" name="TextBox 4">
            <a:extLst>
              <a:ext uri="{FF2B5EF4-FFF2-40B4-BE49-F238E27FC236}">
                <a16:creationId xmlns:a16="http://schemas.microsoft.com/office/drawing/2014/main" id="{9E3802BA-F974-89EB-6210-6529FC53E42C}"/>
              </a:ext>
            </a:extLst>
          </p:cNvPr>
          <p:cNvSpPr txBox="1"/>
          <p:nvPr/>
        </p:nvSpPr>
        <p:spPr bwMode="auto">
          <a:xfrm>
            <a:off x="10811429" y="1764411"/>
            <a:ext cx="1265090"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00B050"/>
                </a:solidFill>
                <a:effectLst/>
                <a:latin typeface="Helvetica" pitchFamily="2" charset="0"/>
              </a:rPr>
              <a:t>partial_average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@all study nodes</a:t>
            </a:r>
          </a:p>
          <a:p>
            <a:endParaRPr lang="en-NL" sz="1050" i="1" dirty="0"/>
          </a:p>
        </p:txBody>
      </p:sp>
      <p:pic>
        <p:nvPicPr>
          <p:cNvPr id="3078" name="Picture 6">
            <a:extLst>
              <a:ext uri="{FF2B5EF4-FFF2-40B4-BE49-F238E27FC236}">
                <a16:creationId xmlns:a16="http://schemas.microsoft.com/office/drawing/2014/main" id="{473A1901-D7AB-A11F-0C91-EE6C20DCC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2"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44CD7E1-11A0-F9DA-1B03-7DE5851D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4328D649-1122-9F30-B167-D9E4EE28B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551" y="3237709"/>
            <a:ext cx="862843" cy="382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927 -0.00556 L -0.3138 0.11667 " pathEditMode="relative" ptsTypes="AA">
                                      <p:cBhvr>
                                        <p:cTn id="10" dur="2000" fill="hold"/>
                                        <p:tgtEl>
                                          <p:spTgt spid="307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41 -0.00255 L -0.24375 0.25208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875E-6 0 L -0.17291 0.38843 " pathEditMode="relative" ptsTypes="AA">
                                      <p:cBhvr>
                                        <p:cTn id="18"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3</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139869"/>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a:t>
            </a:r>
            <a:r>
              <a:rPr lang="en-GB" i="1" dirty="0">
                <a:solidFill>
                  <a:srgbClr val="383838"/>
                </a:solidFill>
                <a:latin typeface="Mulish"/>
              </a:rPr>
              <a:t>study</a:t>
            </a:r>
            <a:r>
              <a:rPr lang="en-GB" dirty="0">
                <a:solidFill>
                  <a:srgbClr val="383838"/>
                </a:solidFill>
                <a:latin typeface="Mulish"/>
              </a:rPr>
              <a:t>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GB" b="1" dirty="0">
                <a:solidFill>
                  <a:srgbClr val="383838"/>
                </a:solidFill>
                <a:latin typeface="Mulish"/>
              </a:rPr>
              <a:t>Give your own name to the task so you can find it later.</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US" b="1" i="1" dirty="0" err="1">
                <a:solidFill>
                  <a:srgbClr val="00B050"/>
                </a:solidFill>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a:t>
            </a:r>
            <a:r>
              <a:rPr lang="en-GB" b="1"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pic>
        <p:nvPicPr>
          <p:cNvPr id="5" name="Picture 4">
            <a:extLst>
              <a:ext uri="{FF2B5EF4-FFF2-40B4-BE49-F238E27FC236}">
                <a16:creationId xmlns:a16="http://schemas.microsoft.com/office/drawing/2014/main" id="{5B6043E7-6948-5555-0178-EA5AD6783611}"/>
              </a:ext>
            </a:extLst>
          </p:cNvPr>
          <p:cNvPicPr>
            <a:picLocks noChangeAspect="1"/>
          </p:cNvPicPr>
          <p:nvPr/>
        </p:nvPicPr>
        <p:blipFill>
          <a:blip r:embed="rId3"/>
          <a:stretch>
            <a:fillRect/>
          </a:stretch>
        </p:blipFill>
        <p:spPr>
          <a:xfrm>
            <a:off x="4511824" y="1556792"/>
            <a:ext cx="2847082" cy="558113"/>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456C3FB-8916-6EE7-787A-85D7358EF8B0}"/>
              </a:ext>
            </a:extLst>
          </p:cNvPr>
          <p:cNvPicPr>
            <a:picLocks noChangeAspect="1"/>
          </p:cNvPicPr>
          <p:nvPr/>
        </p:nvPicPr>
        <p:blipFill>
          <a:blip r:embed="rId4"/>
          <a:stretch>
            <a:fillRect/>
          </a:stretch>
        </p:blipFill>
        <p:spPr>
          <a:xfrm>
            <a:off x="8273249" y="1945672"/>
            <a:ext cx="3404477" cy="33232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346-6C52-7298-3FE8-14B679B5C452}"/>
              </a:ext>
            </a:extLst>
          </p:cNvPr>
          <p:cNvSpPr>
            <a:spLocks noGrp="1"/>
          </p:cNvSpPr>
          <p:nvPr>
            <p:ph type="title"/>
          </p:nvPr>
        </p:nvSpPr>
        <p:spPr/>
        <p:txBody>
          <a:bodyPr/>
          <a:lstStyle/>
          <a:p>
            <a:r>
              <a:rPr lang="en-GB" dirty="0"/>
              <a:t>Running a federated algorithm</a:t>
            </a:r>
            <a:endParaRPr lang="en-NL" dirty="0"/>
          </a:p>
        </p:txBody>
      </p:sp>
      <p:pic>
        <p:nvPicPr>
          <p:cNvPr id="5" name="Picture 4">
            <a:extLst>
              <a:ext uri="{FF2B5EF4-FFF2-40B4-BE49-F238E27FC236}">
                <a16:creationId xmlns:a16="http://schemas.microsoft.com/office/drawing/2014/main" id="{7D566830-BB08-AEAD-A6CB-CC6F56464D0A}"/>
              </a:ext>
            </a:extLst>
          </p:cNvPr>
          <p:cNvPicPr>
            <a:picLocks noChangeAspect="1"/>
          </p:cNvPicPr>
          <p:nvPr/>
        </p:nvPicPr>
        <p:blipFill>
          <a:blip r:embed="rId2"/>
          <a:stretch>
            <a:fillRect/>
          </a:stretch>
        </p:blipFill>
        <p:spPr>
          <a:xfrm>
            <a:off x="191344" y="1484784"/>
            <a:ext cx="5249075" cy="1872208"/>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839149F-02A8-CA3B-3B73-8596C4A7F24B}"/>
              </a:ext>
            </a:extLst>
          </p:cNvPr>
          <p:cNvPicPr>
            <a:picLocks noChangeAspect="1"/>
          </p:cNvPicPr>
          <p:nvPr/>
        </p:nvPicPr>
        <p:blipFill>
          <a:blip r:embed="rId3"/>
          <a:stretch>
            <a:fillRect/>
          </a:stretch>
        </p:blipFill>
        <p:spPr>
          <a:xfrm>
            <a:off x="1364794" y="1942675"/>
            <a:ext cx="3536731" cy="357455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435EA7-28D3-3EB6-63A0-3DFC6D01269B}"/>
              </a:ext>
            </a:extLst>
          </p:cNvPr>
          <p:cNvPicPr>
            <a:picLocks noChangeAspect="1"/>
          </p:cNvPicPr>
          <p:nvPr/>
        </p:nvPicPr>
        <p:blipFill>
          <a:blip r:embed="rId4"/>
          <a:stretch>
            <a:fillRect/>
          </a:stretch>
        </p:blipFill>
        <p:spPr>
          <a:xfrm>
            <a:off x="2887583" y="2564904"/>
            <a:ext cx="4790559" cy="352988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BD2761D-7FAF-C3A6-13F4-CC2533C8BFB3}"/>
              </a:ext>
            </a:extLst>
          </p:cNvPr>
          <p:cNvPicPr>
            <a:picLocks noChangeAspect="1"/>
          </p:cNvPicPr>
          <p:nvPr/>
        </p:nvPicPr>
        <p:blipFill>
          <a:blip r:embed="rId5"/>
          <a:stretch>
            <a:fillRect/>
          </a:stretch>
        </p:blipFill>
        <p:spPr>
          <a:xfrm>
            <a:off x="4727848" y="4197569"/>
            <a:ext cx="5475562" cy="20374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543C76F-E482-E63B-51F4-2654D18A3844}"/>
              </a:ext>
            </a:extLst>
          </p:cNvPr>
          <p:cNvPicPr>
            <a:picLocks noChangeAspect="1"/>
          </p:cNvPicPr>
          <p:nvPr/>
        </p:nvPicPr>
        <p:blipFill>
          <a:blip r:embed="rId6"/>
          <a:stretch>
            <a:fillRect/>
          </a:stretch>
        </p:blipFill>
        <p:spPr>
          <a:xfrm>
            <a:off x="7453514" y="3438617"/>
            <a:ext cx="4129785" cy="2005896"/>
          </a:xfrm>
          <a:prstGeom prst="rect">
            <a:avLst/>
          </a:prstGeom>
          <a:effectLst>
            <a:outerShdw blurRad="63500" sx="102000" sy="102000" algn="ctr" rotWithShape="0">
              <a:prstClr val="black">
                <a:alpha val="40000"/>
              </a:prstClr>
            </a:outerShdw>
          </a:effectLst>
        </p:spPr>
      </p:pic>
      <p:grpSp>
        <p:nvGrpSpPr>
          <p:cNvPr id="14" name="Group 13">
            <a:extLst>
              <a:ext uri="{FF2B5EF4-FFF2-40B4-BE49-F238E27FC236}">
                <a16:creationId xmlns:a16="http://schemas.microsoft.com/office/drawing/2014/main" id="{E7149851-EA6A-C528-F488-78833ECD227A}"/>
              </a:ext>
            </a:extLst>
          </p:cNvPr>
          <p:cNvGrpSpPr/>
          <p:nvPr/>
        </p:nvGrpSpPr>
        <p:grpSpPr bwMode="auto">
          <a:xfrm>
            <a:off x="941689" y="999371"/>
            <a:ext cx="1905026" cy="408020"/>
            <a:chOff x="941689" y="999371"/>
            <a:chExt cx="1905026" cy="408020"/>
          </a:xfrm>
        </p:grpSpPr>
        <p:sp>
          <p:nvSpPr>
            <p:cNvPr id="15" name="Rectangle 14">
              <a:extLst>
                <a:ext uri="{FF2B5EF4-FFF2-40B4-BE49-F238E27FC236}">
                  <a16:creationId xmlns:a16="http://schemas.microsoft.com/office/drawing/2014/main" id="{D1458313-2976-8DB1-35A0-5941559A01C1}"/>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6" name="TextBox 15">
              <a:extLst>
                <a:ext uri="{FF2B5EF4-FFF2-40B4-BE49-F238E27FC236}">
                  <a16:creationId xmlns:a16="http://schemas.microsoft.com/office/drawing/2014/main" id="{64E77349-9C4D-985D-35D5-344DDD878182}"/>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17" name="Graphic 16" descr="Lightning bolt with solid fill">
              <a:extLst>
                <a:ext uri="{FF2B5EF4-FFF2-40B4-BE49-F238E27FC236}">
                  <a16:creationId xmlns:a16="http://schemas.microsoft.com/office/drawing/2014/main" id="{5916BB51-83A4-493E-10C5-19C18A5E752E}"/>
                </a:ext>
              </a:extLst>
            </p:cNvPr>
            <p:cNvPicPr>
              <a:picLocks noChangeAspect="1"/>
            </p:cNvPicPr>
            <p:nvPr/>
          </p:nvPicPr>
          <p:blipFill>
            <a:blip r:embed="rId7"/>
            <a:stretch/>
          </p:blipFill>
          <p:spPr bwMode="auto">
            <a:xfrm>
              <a:off x="1001543" y="1050785"/>
              <a:ext cx="309674" cy="309674"/>
            </a:xfrm>
            <a:prstGeom prst="rect">
              <a:avLst/>
            </a:prstGeom>
          </p:spPr>
        </p:pic>
      </p:grpSp>
    </p:spTree>
    <p:extLst>
      <p:ext uri="{BB962C8B-B14F-4D97-AF65-F5344CB8AC3E}">
        <p14:creationId xmlns:p14="http://schemas.microsoft.com/office/powerpoint/2010/main" val="272636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dirty="0">
                  <a:solidFill>
                    <a:schemeClr val="bg1"/>
                  </a:solidFill>
                </a:rPr>
                <a:t>SOLUTION</a:t>
              </a:r>
              <a:endParaRPr dirty="0"/>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US" sz="2000" b="1" i="1" dirty="0" err="1">
                <a:solidFill>
                  <a:srgbClr val="00B050"/>
                </a:solidFill>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a:t>
            </a:r>
            <a:r>
              <a:rPr lang="en-US" sz="2800" b="1" dirty="0"/>
              <a:t>one</a:t>
            </a:r>
            <a:r>
              <a:rPr lang="en-US" dirty="0"/>
              <a:t>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792193" y="1764411"/>
            <a:ext cx="1303562" cy="738664"/>
          </a:xfrm>
          <a:prstGeom prst="rect">
            <a:avLst/>
          </a:prstGeom>
          <a:noFill/>
        </p:spPr>
        <p:txBody>
          <a:bodyPr wrap="none" rtlCol="0">
            <a:spAutoFit/>
          </a:bodyPr>
          <a:lstStyle/>
          <a:p>
            <a:pPr algn="ctr"/>
            <a:r>
              <a:rPr lang="en-GB" sz="1050" b="0" i="0" dirty="0">
                <a:solidFill>
                  <a:srgbClr val="000000"/>
                </a:solidFill>
                <a:effectLst/>
                <a:latin typeface="Helvetica" pitchFamily="2" charset="0"/>
              </a:rPr>
              <a:t>Task request</a:t>
            </a:r>
          </a:p>
          <a:p>
            <a:pPr algn="ctr"/>
            <a:r>
              <a:rPr lang="en-GB" sz="1050" b="0" i="0" dirty="0">
                <a:solidFill>
                  <a:srgbClr val="000000"/>
                </a:solidFill>
                <a:effectLst/>
                <a:latin typeface="Helvetica" pitchFamily="2" charset="0"/>
              </a:rPr>
              <a:t>(</a:t>
            </a:r>
            <a:r>
              <a:rPr lang="en-GB" sz="1050" b="1" i="1" dirty="0" err="1">
                <a:solidFill>
                  <a:srgbClr val="C00000"/>
                </a:solidFill>
                <a:effectLst/>
                <a:latin typeface="Helvetica" pitchFamily="2" charset="0"/>
              </a:rPr>
              <a:t>central_average</a:t>
            </a:r>
            <a:r>
              <a:rPr lang="en-GB" sz="1050" b="0" i="0" dirty="0">
                <a:solidFill>
                  <a:srgbClr val="000000"/>
                </a:solidFill>
                <a:effectLst/>
                <a:latin typeface="Helvetica" pitchFamily="2" charset="0"/>
              </a:rPr>
              <a:t>)</a:t>
            </a:r>
          </a:p>
          <a:p>
            <a:pPr algn="ctr"/>
            <a:r>
              <a:rPr lang="en-GB" sz="1050" b="0" i="0" dirty="0">
                <a:solidFill>
                  <a:srgbClr val="000000"/>
                </a:solidFill>
                <a:effectLst/>
                <a:latin typeface="Helvetica" pitchFamily="2" charset="0"/>
              </a:rPr>
              <a:t>@Elderberry.</a:t>
            </a:r>
          </a:p>
          <a:p>
            <a:endParaRPr lang="en-NL" sz="1050" i="1" dirty="0"/>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4098" name="Picture 2">
            <a:extLst>
              <a:ext uri="{FF2B5EF4-FFF2-40B4-BE49-F238E27FC236}">
                <a16:creationId xmlns:a16="http://schemas.microsoft.com/office/drawing/2014/main" id="{5CEEECA4-57A6-2771-963A-A7166540D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552" y="3239898"/>
            <a:ext cx="832964"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1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 -0.00186 L -0.24675 0.25277 " pathEditMode="relative" ptsTypes="AA">
                                      <p:cBhvr>
                                        <p:cTn id="10" dur="2000" fill="hold"/>
                                        <p:tgtEl>
                                          <p:spTgt spid="40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4</a:t>
              </a:r>
              <a:endParaRPr sz="1600" dirty="0"/>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412776"/>
            <a:ext cx="9546799" cy="4770537"/>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 under the hood!</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b="0" i="0" dirty="0">
              <a:solidFill>
                <a:srgbClr val="212529"/>
              </a:solidFill>
              <a:latin typeface="Mulish"/>
            </a:endParaRPr>
          </a:p>
          <a:p>
            <a:pPr algn="just">
              <a:defRPr/>
            </a:pPr>
            <a:r>
              <a:rPr lang="en-GB" b="0" i="0" dirty="0">
                <a:solidFill>
                  <a:srgbClr val="212529"/>
                </a:solidFill>
                <a:latin typeface="Mulish"/>
              </a:rPr>
              <a:t>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grpSp>
        <p:nvGrpSpPr>
          <p:cNvPr id="6" name="Group 5">
            <a:extLst>
              <a:ext uri="{FF2B5EF4-FFF2-40B4-BE49-F238E27FC236}">
                <a16:creationId xmlns:a16="http://schemas.microsoft.com/office/drawing/2014/main" id="{FCD606E6-C69E-1884-A847-5E48EC10AE7E}"/>
              </a:ext>
            </a:extLst>
          </p:cNvPr>
          <p:cNvGrpSpPr/>
          <p:nvPr/>
        </p:nvGrpSpPr>
        <p:grpSpPr bwMode="auto">
          <a:xfrm>
            <a:off x="3647728" y="5517232"/>
            <a:ext cx="4706515" cy="1201734"/>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667792" y="2123850"/>
            <a:ext cx="2384598" cy="1305150"/>
          </a:xfrm>
          <a:prstGeom prst="rect">
            <a:avLst/>
          </a:prstGeom>
          <a:noFill/>
        </p:spPr>
      </p:pic>
      <p:pic>
        <p:nvPicPr>
          <p:cNvPr id="1028" name="Picture 4"/>
          <p:cNvPicPr>
            <a:picLocks noChangeAspect="1" noChangeArrowheads="1"/>
          </p:cNvPicPr>
          <p:nvPr/>
        </p:nvPicPr>
        <p:blipFill>
          <a:blip r:embed="rId3"/>
          <a:stretch/>
        </p:blipFill>
        <p:spPr bwMode="auto">
          <a:xfrm>
            <a:off x="3075780" y="2123850"/>
            <a:ext cx="2384597" cy="1305150"/>
          </a:xfrm>
          <a:prstGeom prst="rect">
            <a:avLst/>
          </a:prstGeom>
          <a:noFill/>
        </p:spPr>
      </p:pic>
      <p:pic>
        <p:nvPicPr>
          <p:cNvPr id="1030" name="Picture 6"/>
          <p:cNvPicPr>
            <a:picLocks noChangeAspect="1" noChangeArrowheads="1"/>
          </p:cNvPicPr>
          <p:nvPr/>
        </p:nvPicPr>
        <p:blipFill>
          <a:blip r:embed="rId4"/>
          <a:stretch/>
        </p:blipFill>
        <p:spPr bwMode="auto">
          <a:xfrm>
            <a:off x="668515" y="4669586"/>
            <a:ext cx="2384597" cy="1305150"/>
          </a:xfrm>
          <a:prstGeom prst="rect">
            <a:avLst/>
          </a:prstGeom>
          <a:noFill/>
        </p:spPr>
      </p:pic>
      <p:pic>
        <p:nvPicPr>
          <p:cNvPr id="1032" name="Picture 8"/>
          <p:cNvPicPr>
            <a:picLocks noChangeAspect="1" noChangeArrowheads="1"/>
          </p:cNvPicPr>
          <p:nvPr/>
        </p:nvPicPr>
        <p:blipFill>
          <a:blip r:embed="rId5"/>
          <a:stretch/>
        </p:blipFill>
        <p:spPr bwMode="auto">
          <a:xfrm>
            <a:off x="3055592" y="4701868"/>
            <a:ext cx="2384597" cy="1305150"/>
          </a:xfrm>
          <a:prstGeom prst="rect">
            <a:avLst/>
          </a:prstGeom>
          <a:noFill/>
        </p:spPr>
      </p:pic>
      <p:pic>
        <p:nvPicPr>
          <p:cNvPr id="1034" name="Picture 10"/>
          <p:cNvPicPr>
            <a:picLocks noChangeAspect="1" noChangeArrowheads="1"/>
          </p:cNvPicPr>
          <p:nvPr/>
        </p:nvPicPr>
        <p:blipFill>
          <a:blip r:embed="rId6"/>
          <a:stretch/>
        </p:blipFill>
        <p:spPr bwMode="auto">
          <a:xfrm>
            <a:off x="665436" y="3408713"/>
            <a:ext cx="2384598" cy="1305150"/>
          </a:xfrm>
          <a:prstGeom prst="rect">
            <a:avLst/>
          </a:prstGeom>
          <a:noFill/>
        </p:spPr>
      </p:pic>
      <p:pic>
        <p:nvPicPr>
          <p:cNvPr id="1036" name="Picture 12"/>
          <p:cNvPicPr>
            <a:picLocks noChangeAspect="1" noChangeArrowheads="1"/>
          </p:cNvPicPr>
          <p:nvPr/>
        </p:nvPicPr>
        <p:blipFill>
          <a:blip r:embed="rId7"/>
          <a:stretch/>
        </p:blipFill>
        <p:spPr bwMode="auto">
          <a:xfrm>
            <a:off x="3052862" y="3396718"/>
            <a:ext cx="2384597" cy="1305150"/>
          </a:xfrm>
          <a:prstGeom prst="rect">
            <a:avLst/>
          </a:prstGeom>
          <a:noFill/>
        </p:spPr>
      </p:pic>
      <p:sp>
        <p:nvSpPr>
          <p:cNvPr id="7" name="Can 6">
            <a:extLst>
              <a:ext uri="{FF2B5EF4-FFF2-40B4-BE49-F238E27FC236}">
                <a16:creationId xmlns:a16="http://schemas.microsoft.com/office/drawing/2014/main" id="{9BFE96FB-61AF-91FC-CB42-D80951AAA317}"/>
              </a:ext>
            </a:extLst>
          </p:cNvPr>
          <p:cNvSpPr/>
          <p:nvPr/>
        </p:nvSpPr>
        <p:spPr>
          <a:xfrm>
            <a:off x="10128448" y="5764541"/>
            <a:ext cx="1008112" cy="420389"/>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A03736E6-4071-5042-338A-D854FD0B586C}"/>
              </a:ext>
            </a:extLst>
          </p:cNvPr>
          <p:cNvPicPr>
            <a:picLocks noChangeAspect="1"/>
          </p:cNvPicPr>
          <p:nvPr/>
        </p:nvPicPr>
        <p:blipFill>
          <a:blip r:embed="rId8"/>
          <a:stretch>
            <a:fillRect/>
          </a:stretch>
        </p:blipFill>
        <p:spPr>
          <a:xfrm>
            <a:off x="7470802" y="2621335"/>
            <a:ext cx="3161702" cy="308626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33C79DE-75B7-14A9-00D2-5EB6D876385C}"/>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A5F93051-5E18-2D4D-5303-6E6D754F44B3}"/>
              </a:ext>
            </a:extLst>
          </p:cNvPr>
          <p:cNvSpPr>
            <a:spLocks noGrp="1"/>
          </p:cNvSpPr>
          <p:nvPr>
            <p:ph type="title"/>
          </p:nvPr>
        </p:nvSpPr>
        <p:spPr bwMode="auto"/>
        <p:txBody>
          <a:bodyPr/>
          <a:lstStyle/>
          <a:p>
            <a:pPr>
              <a:defRPr/>
            </a:pPr>
            <a:r>
              <a:t>Running a federated algorithm</a:t>
            </a:r>
            <a:endParaRPr lang="en-GB"/>
          </a:p>
        </p:txBody>
      </p:sp>
      <p:grpSp>
        <p:nvGrpSpPr>
          <p:cNvPr id="18" name="Group 17">
            <a:extLst>
              <a:ext uri="{FF2B5EF4-FFF2-40B4-BE49-F238E27FC236}">
                <a16:creationId xmlns:a16="http://schemas.microsoft.com/office/drawing/2014/main" id="{5DBEEFE2-B65C-721A-F3F4-B876B47BEDCB}"/>
              </a:ext>
            </a:extLst>
          </p:cNvPr>
          <p:cNvGrpSpPr/>
          <p:nvPr/>
        </p:nvGrpSpPr>
        <p:grpSpPr bwMode="auto">
          <a:xfrm>
            <a:off x="941689" y="999371"/>
            <a:ext cx="1905026" cy="408020"/>
            <a:chOff x="941689" y="999371"/>
            <a:chExt cx="1905026" cy="408020"/>
          </a:xfrm>
        </p:grpSpPr>
        <p:sp>
          <p:nvSpPr>
            <p:cNvPr id="12" name="Rectangle 11">
              <a:extLst>
                <a:ext uri="{FF2B5EF4-FFF2-40B4-BE49-F238E27FC236}">
                  <a16:creationId xmlns:a16="http://schemas.microsoft.com/office/drawing/2014/main" id="{B1A11EFB-6138-3457-8DEA-22D82FFF947F}"/>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a:extLst>
                <a:ext uri="{FF2B5EF4-FFF2-40B4-BE49-F238E27FC236}">
                  <a16:creationId xmlns:a16="http://schemas.microsoft.com/office/drawing/2014/main" id="{F66DBE3F-6E83-B1AD-F58B-B6ED8F16681B}"/>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4</a:t>
              </a:r>
              <a:endParaRPr sz="1600" dirty="0"/>
            </a:p>
          </p:txBody>
        </p:sp>
        <p:pic>
          <p:nvPicPr>
            <p:cNvPr id="17" name="Graphic 16" descr="Lightning bolt with solid fill">
              <a:extLst>
                <a:ext uri="{FF2B5EF4-FFF2-40B4-BE49-F238E27FC236}">
                  <a16:creationId xmlns:a16="http://schemas.microsoft.com/office/drawing/2014/main" id="{D2D57569-347A-A055-F6C7-03A25DBCD9B7}"/>
                </a:ext>
              </a:extLst>
            </p:cNvPr>
            <p:cNvPicPr>
              <a:picLocks noChangeAspect="1"/>
            </p:cNvPicPr>
            <p:nvPr/>
          </p:nvPicPr>
          <p:blipFill>
            <a:blip r:embed="rId3"/>
            <a:stretch/>
          </p:blipFill>
          <p:spPr bwMode="auto">
            <a:xfrm>
              <a:off x="1001543" y="1050785"/>
              <a:ext cx="309674" cy="309674"/>
            </a:xfrm>
            <a:prstGeom prst="rect">
              <a:avLst/>
            </a:prstGeom>
          </p:spPr>
        </p:pic>
      </p:grpSp>
      <p:sp>
        <p:nvSpPr>
          <p:cNvPr id="4" name="TextBox 3">
            <a:extLst>
              <a:ext uri="{FF2B5EF4-FFF2-40B4-BE49-F238E27FC236}">
                <a16:creationId xmlns:a16="http://schemas.microsoft.com/office/drawing/2014/main" id="{285C7C1B-4E31-A11A-1EF4-CD218AE285B9}"/>
              </a:ext>
            </a:extLst>
          </p:cNvPr>
          <p:cNvSpPr txBox="1"/>
          <p:nvPr/>
        </p:nvSpPr>
        <p:spPr bwMode="auto">
          <a:xfrm>
            <a:off x="941689" y="1556792"/>
            <a:ext cx="9546799" cy="4616648"/>
          </a:xfrm>
          <a:prstGeom prst="rect">
            <a:avLst/>
          </a:prstGeom>
          <a:noFill/>
        </p:spPr>
        <p:txBody>
          <a:bodyPr wrap="square">
            <a:spAutoFit/>
          </a:bodyPr>
          <a:lstStyle/>
          <a:p>
            <a:pPr algn="just">
              <a:defRPr/>
            </a:pPr>
            <a:endParaRPr lang="en-GB" b="0" i="0"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algn="just">
              <a:defRPr/>
            </a:pPr>
            <a:endParaRPr lang="en-GB" dirty="0">
              <a:solidFill>
                <a:srgbClr val="212529"/>
              </a:solidFill>
              <a:latin typeface="Mulish"/>
            </a:endParaRP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as a Child one? </a:t>
            </a:r>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3" name="Picture 2">
            <a:extLst>
              <a:ext uri="{FF2B5EF4-FFF2-40B4-BE49-F238E27FC236}">
                <a16:creationId xmlns:a16="http://schemas.microsoft.com/office/drawing/2014/main" id="{831452AC-D865-8B4C-58EA-9987B3E708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9487" y="1636064"/>
            <a:ext cx="6367769" cy="301308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B482BB5-8E74-A05B-0599-F86EDCAB5278}"/>
              </a:ext>
            </a:extLst>
          </p:cNvPr>
          <p:cNvSpPr/>
          <p:nvPr/>
        </p:nvSpPr>
        <p:spPr bwMode="auto">
          <a:xfrm>
            <a:off x="2831951" y="2492896"/>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7" name="Oval 6">
            <a:extLst>
              <a:ext uri="{FF2B5EF4-FFF2-40B4-BE49-F238E27FC236}">
                <a16:creationId xmlns:a16="http://schemas.microsoft.com/office/drawing/2014/main" id="{8C26C5B6-503E-9250-BC3F-7F9E0D4AA135}"/>
              </a:ext>
            </a:extLst>
          </p:cNvPr>
          <p:cNvSpPr/>
          <p:nvPr/>
        </p:nvSpPr>
        <p:spPr bwMode="auto">
          <a:xfrm>
            <a:off x="7104112" y="350100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Tree>
    <p:extLst>
      <p:ext uri="{BB962C8B-B14F-4D97-AF65-F5344CB8AC3E}">
        <p14:creationId xmlns:p14="http://schemas.microsoft.com/office/powerpoint/2010/main" val="154739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7ECA-DA84-D201-8CED-2420B342608C}"/>
              </a:ext>
            </a:extLst>
          </p:cNvPr>
          <p:cNvSpPr>
            <a:spLocks noGrp="1"/>
          </p:cNvSpPr>
          <p:nvPr>
            <p:ph type="title"/>
          </p:nvPr>
        </p:nvSpPr>
        <p:spPr/>
        <p:txBody>
          <a:bodyPr/>
          <a:lstStyle/>
          <a:p>
            <a:r>
              <a:rPr lang="en-NL" dirty="0"/>
              <a:t>Algorithm pseudo-code</a:t>
            </a:r>
          </a:p>
        </p:txBody>
      </p:sp>
      <p:sp>
        <p:nvSpPr>
          <p:cNvPr id="7" name="TextBox 6">
            <a:extLst>
              <a:ext uri="{FF2B5EF4-FFF2-40B4-BE49-F238E27FC236}">
                <a16:creationId xmlns:a16="http://schemas.microsoft.com/office/drawing/2014/main" id="{13E74A0B-4B22-353C-E5E8-C0CC2D3D1CB2}"/>
              </a:ext>
            </a:extLst>
          </p:cNvPr>
          <p:cNvSpPr txBox="1"/>
          <p:nvPr/>
        </p:nvSpPr>
        <p:spPr>
          <a:xfrm>
            <a:off x="5693571" y="1653624"/>
            <a:ext cx="4608512" cy="4893647"/>
          </a:xfrm>
          <a:prstGeom prst="rect">
            <a:avLst/>
          </a:prstGeom>
          <a:noFill/>
          <a:ln>
            <a:solidFill>
              <a:schemeClr val="accent1"/>
            </a:solidFill>
          </a:ln>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2</a:t>
            </a:r>
          </a:p>
          <a:p>
            <a:r>
              <a:rPr lang="en-GB" sz="1100" i="1" dirty="0">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F694B70E-EC54-7BF3-70B0-9C9274FE8970}"/>
              </a:ext>
            </a:extLst>
          </p:cNvPr>
          <p:cNvSpPr txBox="1"/>
          <p:nvPr/>
        </p:nvSpPr>
        <p:spPr>
          <a:xfrm>
            <a:off x="587863" y="1653624"/>
            <a:ext cx="5040560" cy="2215991"/>
          </a:xfrm>
          <a:prstGeom prst="rect">
            <a:avLst/>
          </a:prstGeom>
          <a:noFill/>
          <a:ln>
            <a:solidFill>
              <a:schemeClr val="accent1"/>
            </a:solidFill>
          </a:ln>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AE1B33A0-13F6-6531-EBFD-7CBB24FB4E68}"/>
              </a:ext>
            </a:extLst>
          </p:cNvPr>
          <p:cNvSpPr txBox="1"/>
          <p:nvPr/>
        </p:nvSpPr>
        <p:spPr>
          <a:xfrm>
            <a:off x="407368" y="4175999"/>
            <a:ext cx="4582345" cy="1631216"/>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Why does one of the nodes show up as a Main process and also as a Child one?</a:t>
            </a: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sz="1400" dirty="0">
                <a:solidFill>
                  <a:srgbClr val="212529"/>
                </a:solidFill>
                <a:latin typeface="Mulish"/>
              </a:rPr>
              <a:t>Actual python code?</a:t>
            </a:r>
          </a:p>
          <a:p>
            <a:pPr algn="just">
              <a:defRPr/>
            </a:pPr>
            <a:r>
              <a:rPr lang="en-NL" sz="1400" b="1" dirty="0"/>
              <a:t>https://bit.ly/v6-federated-avg</a:t>
            </a:r>
          </a:p>
          <a:p>
            <a:pPr algn="just">
              <a:defRPr/>
            </a:pPr>
            <a:r>
              <a:rPr lang="en-GB" dirty="0">
                <a:solidFill>
                  <a:srgbClr val="212529"/>
                </a:solidFill>
                <a:latin typeface="Mulish"/>
              </a:rPr>
              <a:t> </a:t>
            </a:r>
          </a:p>
        </p:txBody>
      </p:sp>
      <p:grpSp>
        <p:nvGrpSpPr>
          <p:cNvPr id="4" name="Group 3">
            <a:extLst>
              <a:ext uri="{FF2B5EF4-FFF2-40B4-BE49-F238E27FC236}">
                <a16:creationId xmlns:a16="http://schemas.microsoft.com/office/drawing/2014/main" id="{06794FCE-E8A9-3E30-90F5-7E07DA2850BB}"/>
              </a:ext>
            </a:extLst>
          </p:cNvPr>
          <p:cNvGrpSpPr/>
          <p:nvPr/>
        </p:nvGrpSpPr>
        <p:grpSpPr bwMode="auto">
          <a:xfrm>
            <a:off x="9698943" y="2393324"/>
            <a:ext cx="1348842" cy="736589"/>
            <a:chOff x="941690" y="864637"/>
            <a:chExt cx="1239205" cy="780726"/>
          </a:xfrm>
        </p:grpSpPr>
        <p:sp>
          <p:nvSpPr>
            <p:cNvPr id="5" name="Rectangle 4">
              <a:extLst>
                <a:ext uri="{FF2B5EF4-FFF2-40B4-BE49-F238E27FC236}">
                  <a16:creationId xmlns:a16="http://schemas.microsoft.com/office/drawing/2014/main" id="{16D28D45-06A4-58B4-13AE-820EB792B676}"/>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CBC1B37-B9DF-EA38-F4B9-DE113FBDD87E}"/>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8" name="Graphic 10" descr="Lightning bolt with solid fill">
              <a:extLst>
                <a:ext uri="{FF2B5EF4-FFF2-40B4-BE49-F238E27FC236}">
                  <a16:creationId xmlns:a16="http://schemas.microsoft.com/office/drawing/2014/main" id="{F7202C52-520A-5140-8571-B34D38F7ECAB}"/>
                </a:ext>
              </a:extLst>
            </p:cNvPr>
            <p:cNvPicPr>
              <a:picLocks noChangeAspect="1"/>
            </p:cNvPicPr>
            <p:nvPr/>
          </p:nvPicPr>
          <p:blipFill>
            <a:blip r:embed="rId2"/>
            <a:stretch/>
          </p:blipFill>
          <p:spPr bwMode="auto">
            <a:xfrm>
              <a:off x="1001543" y="1050785"/>
              <a:ext cx="309674" cy="309674"/>
            </a:xfrm>
            <a:prstGeom prst="rect">
              <a:avLst/>
            </a:prstGeom>
          </p:spPr>
        </p:pic>
      </p:grpSp>
      <p:grpSp>
        <p:nvGrpSpPr>
          <p:cNvPr id="11" name="Group 10">
            <a:extLst>
              <a:ext uri="{FF2B5EF4-FFF2-40B4-BE49-F238E27FC236}">
                <a16:creationId xmlns:a16="http://schemas.microsoft.com/office/drawing/2014/main" id="{C76292B4-6CE2-5B29-F585-F8D8ADBEAF02}"/>
              </a:ext>
            </a:extLst>
          </p:cNvPr>
          <p:cNvGrpSpPr/>
          <p:nvPr/>
        </p:nvGrpSpPr>
        <p:grpSpPr bwMode="auto">
          <a:xfrm>
            <a:off x="941689" y="999371"/>
            <a:ext cx="1905026" cy="408020"/>
            <a:chOff x="941689" y="999371"/>
            <a:chExt cx="1905026" cy="408020"/>
          </a:xfrm>
        </p:grpSpPr>
        <p:sp>
          <p:nvSpPr>
            <p:cNvPr id="12" name="Rectangle 11">
              <a:extLst>
                <a:ext uri="{FF2B5EF4-FFF2-40B4-BE49-F238E27FC236}">
                  <a16:creationId xmlns:a16="http://schemas.microsoft.com/office/drawing/2014/main" id="{92FCA303-2160-D2BB-1751-C78798F34AF7}"/>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DD824679-9D53-5139-772E-6C1BF8DF9B0D}"/>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4</a:t>
              </a:r>
              <a:endParaRPr sz="1600" dirty="0"/>
            </a:p>
          </p:txBody>
        </p:sp>
        <p:pic>
          <p:nvPicPr>
            <p:cNvPr id="15" name="Graphic 16" descr="Lightning bolt with solid fill">
              <a:extLst>
                <a:ext uri="{FF2B5EF4-FFF2-40B4-BE49-F238E27FC236}">
                  <a16:creationId xmlns:a16="http://schemas.microsoft.com/office/drawing/2014/main" id="{29EBB1BE-D9BF-C0BC-F1E9-A36FB62E4AFE}"/>
                </a:ext>
              </a:extLst>
            </p:cNvPr>
            <p:cNvPicPr>
              <a:picLocks noChangeAspect="1"/>
            </p:cNvPicPr>
            <p:nvPr/>
          </p:nvPicPr>
          <p:blipFill>
            <a:blip r:embed="rId2"/>
            <a:stretch/>
          </p:blipFill>
          <p:spPr bwMode="auto">
            <a:xfrm>
              <a:off x="1001543" y="1050785"/>
              <a:ext cx="309674" cy="309674"/>
            </a:xfrm>
            <a:prstGeom prst="rect">
              <a:avLst/>
            </a:prstGeom>
          </p:spPr>
        </p:pic>
      </p:grpSp>
      <p:sp>
        <p:nvSpPr>
          <p:cNvPr id="16" name="TextBox 15">
            <a:extLst>
              <a:ext uri="{FF2B5EF4-FFF2-40B4-BE49-F238E27FC236}">
                <a16:creationId xmlns:a16="http://schemas.microsoft.com/office/drawing/2014/main" id="{BF1C9CAC-87E0-070D-EB91-3164C53371C9}"/>
              </a:ext>
            </a:extLst>
          </p:cNvPr>
          <p:cNvSpPr txBox="1"/>
          <p:nvPr/>
        </p:nvSpPr>
        <p:spPr>
          <a:xfrm>
            <a:off x="11040256" y="3275111"/>
            <a:ext cx="874067" cy="307777"/>
          </a:xfrm>
          <a:prstGeom prst="rect">
            <a:avLst/>
          </a:prstGeom>
          <a:solidFill>
            <a:srgbClr val="FFFF00"/>
          </a:solidFill>
        </p:spPr>
        <p:txBody>
          <a:bodyPr wrap="square">
            <a:spAutoFit/>
          </a:bodyPr>
          <a:lstStyle/>
          <a:p>
            <a:r>
              <a:rPr lang="en-GB" sz="1400" b="1" i="1" dirty="0">
                <a:solidFill>
                  <a:srgbClr val="FF0000"/>
                </a:solidFill>
                <a:latin typeface="Andale Mono" panose="020B0509000000000004" pitchFamily="49" charset="0"/>
              </a:rPr>
              <a:t>client</a:t>
            </a:r>
            <a:endParaRPr lang="en-NL" sz="1400" dirty="0"/>
          </a:p>
        </p:txBody>
      </p:sp>
      <p:pic>
        <p:nvPicPr>
          <p:cNvPr id="17" name="Picture 4">
            <a:extLst>
              <a:ext uri="{FF2B5EF4-FFF2-40B4-BE49-F238E27FC236}">
                <a16:creationId xmlns:a16="http://schemas.microsoft.com/office/drawing/2014/main" id="{4B7A30D7-4D23-96A0-2C68-D652C21E6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4" t="5114" r="6198" b="40549"/>
          <a:stretch/>
        </p:blipFill>
        <p:spPr bwMode="auto">
          <a:xfrm>
            <a:off x="10924840" y="3995191"/>
            <a:ext cx="1104898" cy="76169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2BDB5E3D-2A80-2763-8D3B-07CF9CDBF230}"/>
              </a:ext>
            </a:extLst>
          </p:cNvPr>
          <p:cNvCxnSpPr>
            <a:stCxn id="16" idx="2"/>
            <a:endCxn id="17" idx="0"/>
          </p:cNvCxnSpPr>
          <p:nvPr/>
        </p:nvCxnSpPr>
        <p:spPr>
          <a:xfrm flipH="1">
            <a:off x="11477289" y="3582888"/>
            <a:ext cx="1" cy="4123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208DE8-576E-6037-9461-2EAC0AC01DC3}"/>
              </a:ext>
            </a:extLst>
          </p:cNvPr>
          <p:cNvSpPr txBox="1"/>
          <p:nvPr/>
        </p:nvSpPr>
        <p:spPr>
          <a:xfrm>
            <a:off x="11019075" y="5291335"/>
            <a:ext cx="874067" cy="276999"/>
          </a:xfrm>
          <a:prstGeom prst="rect">
            <a:avLst/>
          </a:prstGeom>
          <a:solidFill>
            <a:srgbClr val="FFFF00"/>
          </a:solidFill>
        </p:spPr>
        <p:txBody>
          <a:bodyPr wrap="square">
            <a:spAutoFit/>
          </a:bodyPr>
          <a:lstStyle/>
          <a:p>
            <a:r>
              <a:rPr lang="en-GB" sz="1200" b="1" i="1" dirty="0">
                <a:solidFill>
                  <a:schemeClr val="bg2">
                    <a:lumMod val="50000"/>
                  </a:schemeClr>
                </a:solidFill>
                <a:highlight>
                  <a:srgbClr val="FFFF00"/>
                </a:highlight>
                <a:latin typeface="Andale Mono" panose="020B0509000000000004" pitchFamily="49" charset="0"/>
              </a:rPr>
              <a:t>dataset</a:t>
            </a:r>
            <a:endParaRPr lang="en-NL" sz="1200" dirty="0"/>
          </a:p>
        </p:txBody>
      </p:sp>
      <p:pic>
        <p:nvPicPr>
          <p:cNvPr id="20" name="Picture 6">
            <a:extLst>
              <a:ext uri="{FF2B5EF4-FFF2-40B4-BE49-F238E27FC236}">
                <a16:creationId xmlns:a16="http://schemas.microsoft.com/office/drawing/2014/main" id="{8DF6E4A1-FAC4-4020-6B71-8C6B779D7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9075" y="5905397"/>
            <a:ext cx="889978" cy="76169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37ED3FE9-F9E9-8E82-7637-50CF9D093F6F}"/>
              </a:ext>
            </a:extLst>
          </p:cNvPr>
          <p:cNvCxnSpPr>
            <a:stCxn id="19" idx="2"/>
            <a:endCxn id="20" idx="0"/>
          </p:cNvCxnSpPr>
          <p:nvPr/>
        </p:nvCxnSpPr>
        <p:spPr>
          <a:xfrm>
            <a:off x="11456109" y="5568334"/>
            <a:ext cx="7955" cy="3370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95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3170099"/>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C0000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rgbClr val="00B050"/>
                </a:solidFill>
                <a:effectLst/>
                <a:latin typeface="Mulish"/>
              </a:rPr>
              <a:t>partial_average</a:t>
            </a:r>
            <a:r>
              <a:rPr lang="en-GB" sz="2000" b="0" i="0" dirty="0">
                <a:solidFill>
                  <a:srgbClr val="212529"/>
                </a:solidFill>
                <a:effectLst/>
                <a:latin typeface="Mulish"/>
              </a:rPr>
              <a:t> one. This particular node is also part of the </a:t>
            </a:r>
            <a:r>
              <a:rPr lang="en-GB" sz="2000" b="1" i="0" dirty="0">
                <a:solidFill>
                  <a:srgbClr val="212529"/>
                </a:solidFill>
                <a:effectLst/>
                <a:latin typeface="Mulish"/>
              </a:rPr>
              <a:t>Study</a:t>
            </a:r>
            <a:r>
              <a:rPr lang="en-GB" sz="2000" b="0" i="0" dirty="0">
                <a:solidFill>
                  <a:srgbClr val="212529"/>
                </a:solidFill>
                <a:effectLst/>
                <a:latin typeface="Mulish"/>
              </a:rPr>
              <a:t>, so in the end it gets his own request!</a:t>
            </a:r>
          </a:p>
          <a:p>
            <a:endParaRPr lang="en-GB" sz="2000" dirty="0">
              <a:solidFill>
                <a:srgbClr val="212529"/>
              </a:solidFill>
              <a:latin typeface="Mulish"/>
            </a:endParaRP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742" y="3931326"/>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252073" y="494116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8844361" y="582242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9" name="Picture 2">
            <a:extLst>
              <a:ext uri="{FF2B5EF4-FFF2-40B4-BE49-F238E27FC236}">
                <a16:creationId xmlns:a16="http://schemas.microsoft.com/office/drawing/2014/main" id="{1383BD0B-CDE5-C1A2-08D0-99298E9EB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4DD79DC-8BD7-A0FB-2564-C5E961468EA8}"/>
              </a:ext>
            </a:extLst>
          </p:cNvPr>
          <p:cNvCxnSpPr/>
          <p:nvPr/>
        </p:nvCxnSpPr>
        <p:spPr bwMode="auto">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4438EF58-5435-B919-D27D-420B7034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DF7D6F4-AF25-020D-2903-509C0A69BC0C}"/>
              </a:ext>
            </a:extLst>
          </p:cNvPr>
          <p:cNvCxnSpPr/>
          <p:nvPr/>
        </p:nvCxnSpPr>
        <p:spPr bwMode="auto">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6">
            <a:extLst>
              <a:ext uri="{FF2B5EF4-FFF2-40B4-BE49-F238E27FC236}">
                <a16:creationId xmlns:a16="http://schemas.microsoft.com/office/drawing/2014/main" id="{0F3BFE48-58B0-78D3-95F2-9999FFA2E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68DA011A-5019-955F-98BA-E8949E733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3AD2CBEF-0411-BB98-5D6A-DE97C6470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C522C8F-E5F4-691B-AFD9-2A4289C05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7"/>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8"/>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807 2.96296E-6 L 0.19141 -0.06898 " pathEditMode="relative" ptsTypes="AA">
                                      <p:cBhvr>
                                        <p:cTn id="50"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8ABB-68A9-DD29-1877-310A7DA0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9DB73-0739-5174-6D07-CE67185C9B6A}"/>
              </a:ext>
            </a:extLst>
          </p:cNvPr>
          <p:cNvSpPr>
            <a:spLocks noGrp="1"/>
          </p:cNvSpPr>
          <p:nvPr>
            <p:ph type="title"/>
          </p:nvPr>
        </p:nvSpPr>
        <p:spPr/>
        <p:txBody>
          <a:bodyPr/>
          <a:lstStyle/>
          <a:p>
            <a:r>
              <a:rPr lang="en-NL" dirty="0"/>
              <a:t>Revisiting key concepts…</a:t>
            </a:r>
          </a:p>
        </p:txBody>
      </p:sp>
      <p:sp>
        <p:nvSpPr>
          <p:cNvPr id="7" name="TextBox 6">
            <a:extLst>
              <a:ext uri="{FF2B5EF4-FFF2-40B4-BE49-F238E27FC236}">
                <a16:creationId xmlns:a16="http://schemas.microsoft.com/office/drawing/2014/main" id="{78D6F227-5A8C-E65E-8DB4-4971BC5498C0}"/>
              </a:ext>
            </a:extLst>
          </p:cNvPr>
          <p:cNvSpPr txBox="1"/>
          <p:nvPr/>
        </p:nvSpPr>
        <p:spPr>
          <a:xfrm>
            <a:off x="5591008" y="1285957"/>
            <a:ext cx="5319557" cy="5093702"/>
          </a:xfrm>
          <a:prstGeom prst="rect">
            <a:avLst/>
          </a:prstGeom>
          <a:noFill/>
          <a:ln>
            <a:solidFill>
              <a:schemeClr val="accent2">
                <a:shade val="15000"/>
              </a:schemeClr>
            </a:solidFill>
          </a:ln>
        </p:spPr>
        <p:txBody>
          <a:bodyPr wrap="square" rtlCol="0">
            <a:spAutoFit/>
          </a:bodyPr>
          <a:lstStyle/>
          <a:p>
            <a:r>
              <a:rPr lang="en-GB" sz="1100" b="1" i="1" dirty="0">
                <a:highlight>
                  <a:srgbClr val="FFFF00"/>
                </a:highlight>
                <a:latin typeface="Andale Mono" panose="020B0509000000000004" pitchFamily="49" charset="0"/>
              </a:rPr>
              <a:t>FUNCTION </a:t>
            </a:r>
            <a:r>
              <a:rPr lang="en-GB" sz="1600" b="1" i="1" dirty="0" err="1">
                <a:solidFill>
                  <a:srgbClr val="C00000"/>
                </a:solidFill>
                <a:highlight>
                  <a:srgbClr val="FFFF00"/>
                </a:highlight>
                <a:latin typeface="Andale Mono" panose="020B0509000000000004" pitchFamily="49" charset="0"/>
              </a:rPr>
              <a:t>central_average</a:t>
            </a:r>
            <a:r>
              <a:rPr lang="en-GB" sz="1100" b="1" i="1" dirty="0">
                <a:highlight>
                  <a:srgbClr val="FFFF00"/>
                </a:highlight>
                <a:latin typeface="Andale Mono" panose="020B0509000000000004" pitchFamily="49" charset="0"/>
              </a:rPr>
              <a:t>(</a:t>
            </a:r>
            <a:r>
              <a:rPr lang="en-GB" sz="1400" b="1" i="1" dirty="0">
                <a:solidFill>
                  <a:srgbClr val="FF0000"/>
                </a:solidFill>
                <a:highlight>
                  <a:srgbClr val="FFFF00"/>
                </a:highlight>
                <a:latin typeface="Andale Mono" panose="020B0509000000000004" pitchFamily="49" charset="0"/>
              </a:rPr>
              <a:t>client</a:t>
            </a:r>
            <a:r>
              <a:rPr lang="en-GB" sz="1100" b="1"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b="1" i="1" dirty="0">
                <a:highlight>
                  <a:srgbClr val="FFFF00"/>
                </a:highlight>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0" name="TextBox 9">
            <a:extLst>
              <a:ext uri="{FF2B5EF4-FFF2-40B4-BE49-F238E27FC236}">
                <a16:creationId xmlns:a16="http://schemas.microsoft.com/office/drawing/2014/main" id="{CB3B7957-AFB9-C246-5C7C-0C90C97A2108}"/>
              </a:ext>
            </a:extLst>
          </p:cNvPr>
          <p:cNvSpPr txBox="1"/>
          <p:nvPr/>
        </p:nvSpPr>
        <p:spPr>
          <a:xfrm>
            <a:off x="407368" y="1268760"/>
            <a:ext cx="5040560" cy="2246769"/>
          </a:xfrm>
          <a:prstGeom prst="rect">
            <a:avLst/>
          </a:prstGeom>
          <a:noFill/>
          <a:ln>
            <a:solidFill>
              <a:schemeClr val="accent2">
                <a:shade val="15000"/>
              </a:schemeClr>
            </a:solidFill>
          </a:ln>
        </p:spPr>
        <p:txBody>
          <a:bodyPr wrap="square" rtlCol="0">
            <a:spAutoFit/>
          </a:bodyPr>
          <a:lstStyle/>
          <a:p>
            <a:r>
              <a:rPr lang="en-GB" sz="1100" b="1" i="1" dirty="0">
                <a:highlight>
                  <a:srgbClr val="FFFF00"/>
                </a:highlight>
                <a:latin typeface="Andale Mono" panose="020B0509000000000004" pitchFamily="49" charset="0"/>
              </a:rPr>
              <a:t>FUNCTION</a:t>
            </a:r>
            <a:r>
              <a:rPr lang="en-GB" sz="1100" i="1" dirty="0">
                <a:highlight>
                  <a:srgbClr val="FFFF00"/>
                </a:highlight>
                <a:latin typeface="Andale Mono" panose="020B0509000000000004" pitchFamily="49" charset="0"/>
              </a:rPr>
              <a:t> </a:t>
            </a:r>
            <a:r>
              <a:rPr lang="en-GB" sz="16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 </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2    </a:t>
            </a:r>
            <a:r>
              <a:rPr lang="en-GB" sz="1100" i="1" dirty="0" err="1">
                <a:latin typeface="Andale Mono" panose="020B0509000000000004" pitchFamily="49" charset="0"/>
              </a:rPr>
              <a:t>column_values</a:t>
            </a:r>
            <a:r>
              <a:rPr lang="en-GB" sz="1100" i="1" dirty="0">
                <a:latin typeface="Andale Mono" panose="020B0509000000000004" pitchFamily="49" charset="0"/>
              </a:rPr>
              <a:t> = </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("Computing partials")</a:t>
            </a:r>
          </a:p>
          <a:p>
            <a:r>
              <a:rPr lang="en-GB" sz="1100" i="1" dirty="0">
                <a:latin typeface="Andale Mono" panose="020B0509000000000004" pitchFamily="49" charset="0"/>
              </a:rPr>
              <a:t>5    </a:t>
            </a:r>
            <a:r>
              <a:rPr lang="en-GB" sz="1100" i="1" dirty="0" err="1">
                <a:latin typeface="Andale Mono" panose="020B0509000000000004" pitchFamily="49" charset="0"/>
              </a:rPr>
              <a:t>local_sum</a:t>
            </a:r>
            <a:r>
              <a:rPr lang="en-GB" sz="1100" i="1" dirty="0">
                <a:latin typeface="Andale Mono" panose="020B0509000000000004" pitchFamily="49" charset="0"/>
              </a:rPr>
              <a:t> = SUM(</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13" name="TextBox 12">
            <a:extLst>
              <a:ext uri="{FF2B5EF4-FFF2-40B4-BE49-F238E27FC236}">
                <a16:creationId xmlns:a16="http://schemas.microsoft.com/office/drawing/2014/main" id="{FB2EF86C-B4BC-B0E4-53AD-09620869BE27}"/>
              </a:ext>
            </a:extLst>
          </p:cNvPr>
          <p:cNvSpPr txBox="1"/>
          <p:nvPr/>
        </p:nvSpPr>
        <p:spPr>
          <a:xfrm>
            <a:off x="407368" y="3832808"/>
            <a:ext cx="4582345" cy="2862322"/>
          </a:xfrm>
          <a:prstGeom prst="rect">
            <a:avLst/>
          </a:prstGeom>
          <a:noFill/>
        </p:spPr>
        <p:txBody>
          <a:bodyPr wrap="square" rtlCol="0">
            <a:spAutoFit/>
          </a:bodyPr>
          <a:lstStyle/>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US" sz="1800" b="1" i="1" dirty="0">
                <a:solidFill>
                  <a:schemeClr val="accent2">
                    <a:lumMod val="75000"/>
                  </a:schemeClr>
                </a:solidFill>
              </a:rPr>
              <a:t> </a:t>
            </a:r>
            <a:r>
              <a:rPr lang="en-US" sz="1800" b="1" i="1" dirty="0" err="1">
                <a:solidFill>
                  <a:srgbClr val="00B050"/>
                </a:solidFill>
              </a:rPr>
              <a:t>partial_average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chemeClr val="bg2">
                    <a:lumMod val="50000"/>
                  </a:schemeClr>
                </a:solidFill>
                <a:latin typeface="Andale Mono" panose="020B0509000000000004" pitchFamily="49" charset="0"/>
              </a:rPr>
              <a:t>dataset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r>
              <a:rPr lang="en-GB" b="0" i="0" dirty="0">
                <a:solidFill>
                  <a:srgbClr val="212529"/>
                </a:solidFill>
                <a:latin typeface="Mulish"/>
              </a:rPr>
              <a:t>W</a:t>
            </a:r>
            <a:r>
              <a:rPr lang="en-GB" sz="1800" b="0" i="0" dirty="0">
                <a:solidFill>
                  <a:srgbClr val="383838"/>
                </a:solidFill>
                <a:effectLst/>
                <a:latin typeface="Mulish"/>
              </a:rPr>
              <a:t>hy does the </a:t>
            </a:r>
            <a:r>
              <a:rPr lang="en-US" sz="1800" b="1" i="1" dirty="0">
                <a:solidFill>
                  <a:schemeClr val="accent2">
                    <a:lumMod val="75000"/>
                  </a:schemeClr>
                </a:solidFill>
              </a:rPr>
              <a:t> </a:t>
            </a:r>
            <a:r>
              <a:rPr lang="en-US" sz="1800" b="1" i="1" dirty="0" err="1">
                <a:solidFill>
                  <a:srgbClr val="00B050"/>
                </a:solidFill>
              </a:rPr>
              <a:t>partial_average</a:t>
            </a:r>
            <a:r>
              <a:rPr lang="en-GB" sz="1800" b="1" i="1" dirty="0">
                <a:solidFill>
                  <a:srgbClr val="00B050"/>
                </a:solidFill>
                <a:latin typeface="Mulish"/>
              </a:rPr>
              <a:t> </a:t>
            </a:r>
            <a:r>
              <a:rPr lang="en-GB" sz="1800" b="0" i="0" dirty="0">
                <a:solidFill>
                  <a:srgbClr val="383838"/>
                </a:solidFill>
                <a:effectLst/>
                <a:latin typeface="Mulish"/>
              </a:rPr>
              <a:t>function, unlike </a:t>
            </a:r>
            <a:r>
              <a:rPr lang="en-GB" sz="1800" b="1" i="1" dirty="0">
                <a:solidFill>
                  <a:srgbClr val="00B050"/>
                </a:solidFill>
                <a:latin typeface="Mulish"/>
              </a:rPr>
              <a:t> </a:t>
            </a:r>
            <a:r>
              <a:rPr lang="en-GB" sz="1800" b="1" i="1" dirty="0" err="1">
                <a:solidFill>
                  <a:srgbClr val="C00000"/>
                </a:solidFill>
                <a:latin typeface="Mulish"/>
              </a:rPr>
              <a:t>central_average</a:t>
            </a:r>
            <a:r>
              <a:rPr lang="en-GB" sz="1800" b="0" i="0" dirty="0">
                <a:solidFill>
                  <a:srgbClr val="383838"/>
                </a:solidFill>
                <a:effectLst/>
                <a:latin typeface="Mulish"/>
              </a:rPr>
              <a:t>, </a:t>
            </a:r>
            <a:r>
              <a:rPr lang="en-GB" sz="1800" b="1" i="0" dirty="0">
                <a:solidFill>
                  <a:srgbClr val="383838"/>
                </a:solidFill>
                <a:effectLst/>
                <a:latin typeface="Mulish"/>
              </a:rPr>
              <a:t>not</a:t>
            </a:r>
            <a:r>
              <a:rPr lang="en-GB" sz="1800" b="0" i="0" dirty="0">
                <a:solidFill>
                  <a:srgbClr val="383838"/>
                </a:solidFill>
                <a:effectLst/>
                <a:latin typeface="Mulish"/>
              </a:rPr>
              <a:t> get any </a:t>
            </a:r>
            <a:r>
              <a:rPr lang="en-GB" sz="1600" b="1" i="1" u="sng" dirty="0">
                <a:solidFill>
                  <a:srgbClr val="FF0000"/>
                </a:solidFill>
                <a:latin typeface="Andale Mono" panose="020B0509000000000004" pitchFamily="49" charset="0"/>
              </a:rPr>
              <a:t>client</a:t>
            </a:r>
            <a:r>
              <a:rPr lang="en-GB" sz="1800" b="0" i="0" dirty="0">
                <a:solidFill>
                  <a:srgbClr val="383838"/>
                </a:solidFill>
                <a:effectLst/>
                <a:latin typeface="Mulish"/>
              </a:rPr>
              <a:t> as an input?</a:t>
            </a:r>
          </a:p>
          <a:p>
            <a:pPr marL="457200" indent="-457200" algn="just">
              <a:buFont typeface="Arial" panose="020B0604020202020204" pitchFamily="34" charset="0"/>
              <a:buChar char="•"/>
              <a:defRPr/>
            </a:pPr>
            <a:endParaRPr lang="en-GB" b="0" i="0" dirty="0">
              <a:solidFill>
                <a:srgbClr val="212529"/>
              </a:solidFill>
              <a:latin typeface="Mulish"/>
            </a:endParaRPr>
          </a:p>
          <a:p>
            <a:pPr marL="457200" indent="-457200" algn="just">
              <a:buFont typeface="Arial" panose="020B0604020202020204" pitchFamily="34" charset="0"/>
              <a:buChar char="•"/>
              <a:defRPr/>
            </a:pPr>
            <a:endParaRPr lang="en-GB" dirty="0">
              <a:solidFill>
                <a:srgbClr val="212529"/>
              </a:solidFill>
              <a:latin typeface="Mulish"/>
            </a:endParaRPr>
          </a:p>
          <a:p>
            <a:pPr algn="just">
              <a:defRPr/>
            </a:pPr>
            <a:r>
              <a:rPr lang="en-GB" dirty="0">
                <a:solidFill>
                  <a:srgbClr val="212529"/>
                </a:solidFill>
                <a:latin typeface="Mulish"/>
              </a:rPr>
              <a:t> </a:t>
            </a:r>
          </a:p>
        </p:txBody>
      </p:sp>
      <p:sp>
        <p:nvSpPr>
          <p:cNvPr id="6" name="TextBox 5">
            <a:extLst>
              <a:ext uri="{FF2B5EF4-FFF2-40B4-BE49-F238E27FC236}">
                <a16:creationId xmlns:a16="http://schemas.microsoft.com/office/drawing/2014/main" id="{51629C44-48A3-DFBC-E94D-F3C70379D331}"/>
              </a:ext>
            </a:extLst>
          </p:cNvPr>
          <p:cNvSpPr txBox="1"/>
          <p:nvPr/>
        </p:nvSpPr>
        <p:spPr>
          <a:xfrm>
            <a:off x="11074826" y="1556792"/>
            <a:ext cx="874067" cy="307777"/>
          </a:xfrm>
          <a:prstGeom prst="rect">
            <a:avLst/>
          </a:prstGeom>
          <a:solidFill>
            <a:srgbClr val="FFFF00"/>
          </a:solidFill>
        </p:spPr>
        <p:txBody>
          <a:bodyPr wrap="square">
            <a:spAutoFit/>
          </a:bodyPr>
          <a:lstStyle/>
          <a:p>
            <a:r>
              <a:rPr lang="en-GB" sz="1400" b="1" i="1" dirty="0">
                <a:solidFill>
                  <a:srgbClr val="FF0000"/>
                </a:solidFill>
                <a:latin typeface="Andale Mono" panose="020B0509000000000004" pitchFamily="49" charset="0"/>
              </a:rPr>
              <a:t>client</a:t>
            </a:r>
            <a:endParaRPr lang="en-NL" sz="1400" dirty="0"/>
          </a:p>
        </p:txBody>
      </p:sp>
      <p:pic>
        <p:nvPicPr>
          <p:cNvPr id="1028" name="Picture 4">
            <a:extLst>
              <a:ext uri="{FF2B5EF4-FFF2-40B4-BE49-F238E27FC236}">
                <a16:creationId xmlns:a16="http://schemas.microsoft.com/office/drawing/2014/main" id="{C639F7AC-7441-D820-98B0-B15CD890B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14" t="5114" r="6198" b="40549"/>
          <a:stretch/>
        </p:blipFill>
        <p:spPr bwMode="auto">
          <a:xfrm>
            <a:off x="10959410" y="2276872"/>
            <a:ext cx="1104898" cy="76169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21D3E6D-3504-10FD-A7DA-62575AFDB260}"/>
              </a:ext>
            </a:extLst>
          </p:cNvPr>
          <p:cNvCxnSpPr>
            <a:stCxn id="6" idx="2"/>
            <a:endCxn id="1028" idx="0"/>
          </p:cNvCxnSpPr>
          <p:nvPr/>
        </p:nvCxnSpPr>
        <p:spPr>
          <a:xfrm flipH="1">
            <a:off x="11511859" y="1864569"/>
            <a:ext cx="1" cy="4123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1482BE-4F83-1939-58C6-63ADA65FA01E}"/>
              </a:ext>
            </a:extLst>
          </p:cNvPr>
          <p:cNvSpPr txBox="1"/>
          <p:nvPr/>
        </p:nvSpPr>
        <p:spPr>
          <a:xfrm>
            <a:off x="11053645" y="3573016"/>
            <a:ext cx="874067" cy="276999"/>
          </a:xfrm>
          <a:prstGeom prst="rect">
            <a:avLst/>
          </a:prstGeom>
          <a:solidFill>
            <a:srgbClr val="FFFF00"/>
          </a:solidFill>
        </p:spPr>
        <p:txBody>
          <a:bodyPr wrap="square">
            <a:spAutoFit/>
          </a:bodyPr>
          <a:lstStyle/>
          <a:p>
            <a:r>
              <a:rPr lang="en-GB" sz="1200" b="1" i="1" dirty="0">
                <a:solidFill>
                  <a:schemeClr val="bg2">
                    <a:lumMod val="50000"/>
                  </a:schemeClr>
                </a:solidFill>
                <a:highlight>
                  <a:srgbClr val="FFFF00"/>
                </a:highlight>
                <a:latin typeface="Andale Mono" panose="020B0509000000000004" pitchFamily="49" charset="0"/>
              </a:rPr>
              <a:t>dataset</a:t>
            </a:r>
            <a:endParaRPr lang="en-NL" sz="1200" dirty="0"/>
          </a:p>
        </p:txBody>
      </p:sp>
      <p:pic>
        <p:nvPicPr>
          <p:cNvPr id="1030" name="Picture 6">
            <a:extLst>
              <a:ext uri="{FF2B5EF4-FFF2-40B4-BE49-F238E27FC236}">
                <a16:creationId xmlns:a16="http://schemas.microsoft.com/office/drawing/2014/main" id="{DB7E2A6E-FFB0-E7F3-B786-CBA9E699C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645" y="4187078"/>
            <a:ext cx="889978" cy="7616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23A5E60D-37F2-5E37-7E75-439B6406AAE5}"/>
              </a:ext>
            </a:extLst>
          </p:cNvPr>
          <p:cNvCxnSpPr>
            <a:stCxn id="15" idx="2"/>
            <a:endCxn id="1030" idx="0"/>
          </p:cNvCxnSpPr>
          <p:nvPr/>
        </p:nvCxnSpPr>
        <p:spPr>
          <a:xfrm>
            <a:off x="11490679" y="3850015"/>
            <a:ext cx="7955" cy="3370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9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on a node?</a:t>
            </a:r>
          </a:p>
          <a:p>
            <a:pPr marL="0" indent="0">
              <a:buNone/>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3"/>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5"/>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6"/>
          <a:stretch/>
        </p:blipFill>
        <p:spPr bwMode="auto">
          <a:xfrm>
            <a:off x="9014333" y="3014917"/>
            <a:ext cx="467154" cy="467154"/>
          </a:xfrm>
          <a:prstGeom prst="rect">
            <a:avLst/>
          </a:prstGeom>
        </p:spPr>
      </p:pic>
      <p:grpSp>
        <p:nvGrpSpPr>
          <p:cNvPr id="6" name="Group 5">
            <a:extLst>
              <a:ext uri="{FF2B5EF4-FFF2-40B4-BE49-F238E27FC236}">
                <a16:creationId xmlns:a16="http://schemas.microsoft.com/office/drawing/2014/main" id="{9DB4AFD9-90E1-1BD1-E81E-BD6982540DBF}"/>
              </a:ext>
            </a:extLst>
          </p:cNvPr>
          <p:cNvGrpSpPr/>
          <p:nvPr/>
        </p:nvGrpSpPr>
        <p:grpSpPr>
          <a:xfrm>
            <a:off x="10100828" y="4464281"/>
            <a:ext cx="1800200" cy="1713940"/>
            <a:chOff x="7248128" y="927723"/>
            <a:chExt cx="1800200" cy="1713940"/>
          </a:xfrm>
        </p:grpSpPr>
        <p:pic>
          <p:nvPicPr>
            <p:cNvPr id="11" name="Picture 2">
              <a:extLst>
                <a:ext uri="{FF2B5EF4-FFF2-40B4-BE49-F238E27FC236}">
                  <a16:creationId xmlns:a16="http://schemas.microsoft.com/office/drawing/2014/main" id="{8D8793F6-CC4C-D202-6A74-1DAA8CE401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8206B72-4395-8884-1065-996842E50743}"/>
                </a:ext>
              </a:extLst>
            </p:cNvPr>
            <p:cNvGrpSpPr/>
            <p:nvPr/>
          </p:nvGrpSpPr>
          <p:grpSpPr>
            <a:xfrm>
              <a:off x="7536768" y="927723"/>
              <a:ext cx="1057493" cy="1207996"/>
              <a:chOff x="2783632" y="4365104"/>
              <a:chExt cx="1057493" cy="1207996"/>
            </a:xfrm>
          </p:grpSpPr>
          <p:sp>
            <p:nvSpPr>
              <p:cNvPr id="17" name="Rectangle 16">
                <a:extLst>
                  <a:ext uri="{FF2B5EF4-FFF2-40B4-BE49-F238E27FC236}">
                    <a16:creationId xmlns:a16="http://schemas.microsoft.com/office/drawing/2014/main" id="{6065E384-010A-689F-E74E-92BC8B6D6E90}"/>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DAB2A7E0-4526-0B05-8323-A205F73BDE94}"/>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20" name="TextBox 19">
                <a:extLst>
                  <a:ext uri="{FF2B5EF4-FFF2-40B4-BE49-F238E27FC236}">
                    <a16:creationId xmlns:a16="http://schemas.microsoft.com/office/drawing/2014/main" id="{5ABFF50E-DD71-EBC3-90F7-95BA8436E2E5}"/>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Tree>
    <p:extLst>
      <p:ext uri="{BB962C8B-B14F-4D97-AF65-F5344CB8AC3E}">
        <p14:creationId xmlns:p14="http://schemas.microsoft.com/office/powerpoint/2010/main" val="216336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5</a:t>
              </a:r>
              <a:endParaRPr dirty="0"/>
            </a:p>
          </p:txBody>
        </p:sp>
        <p:pic>
          <p:nvPicPr>
            <p:cNvPr id="17" name="Graphic 1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4" name="TextBox 3"/>
          <p:cNvSpPr txBox="1"/>
          <p:nvPr/>
        </p:nvSpPr>
        <p:spPr bwMode="auto">
          <a:xfrm>
            <a:off x="941689" y="1556792"/>
            <a:ext cx="5082303" cy="4955203"/>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an </a:t>
            </a:r>
            <a:r>
              <a:rPr lang="en-GB" sz="2000" b="1" i="0" dirty="0">
                <a:solidFill>
                  <a:srgbClr val="383838"/>
                </a:solidFill>
                <a:latin typeface="Mulish"/>
              </a:rPr>
              <a:t>online</a:t>
            </a:r>
            <a:r>
              <a:rPr lang="en-GB" b="0" i="0" dirty="0">
                <a:solidFill>
                  <a:srgbClr val="383838"/>
                </a:solidFill>
                <a:latin typeface="Mulish"/>
              </a:rPr>
              <a:t> organizations within the study.</a:t>
            </a:r>
          </a:p>
          <a:p>
            <a:pPr marL="285750" indent="-285750" algn="just">
              <a:buFontTx/>
              <a:buChar char="-"/>
              <a:defRPr/>
            </a:pPr>
            <a:r>
              <a:rPr lang="en-GB" b="0" i="0" dirty="0">
                <a:solidFill>
                  <a:srgbClr val="383838"/>
                </a:solidFill>
                <a:latin typeface="Mulish"/>
              </a:rPr>
              <a:t>Choose the </a:t>
            </a:r>
            <a:r>
              <a:rPr lang="en-GB" b="0" i="1" dirty="0">
                <a:solidFill>
                  <a:srgbClr val="383838"/>
                </a:solidFill>
                <a:latin typeface="Mulish"/>
              </a:rPr>
              <a:t>default</a:t>
            </a:r>
            <a:r>
              <a:rPr lang="en-GB" b="0" i="0" dirty="0">
                <a:solidFill>
                  <a:srgbClr val="383838"/>
                </a:solidFill>
                <a:latin typeface="Mulish"/>
              </a:rPr>
              <a:t> database.</a:t>
            </a:r>
          </a:p>
          <a:p>
            <a:pPr marL="285750" indent="-285750" algn="just">
              <a:buFontTx/>
              <a:buChar char="-"/>
              <a:defRPr/>
            </a:pPr>
            <a:r>
              <a:rPr lang="en-GB" dirty="0">
                <a:solidFill>
                  <a:srgbClr val="383838"/>
                </a:solidFill>
                <a:latin typeface="Mulish"/>
              </a:rPr>
              <a:t>Choose a numerical variable as the input.</a:t>
            </a:r>
          </a:p>
          <a:p>
            <a:pPr marL="285750" indent="-285750" algn="just">
              <a:buFontTx/>
              <a:buChar char="-"/>
              <a:defRPr/>
            </a:pPr>
            <a:endParaRPr lang="en-GB" dirty="0">
              <a:solidFill>
                <a:srgbClr val="212529"/>
              </a:solidFill>
              <a:latin typeface="Mulish"/>
            </a:endParaRPr>
          </a:p>
          <a:p>
            <a:pPr algn="just">
              <a:defRPr/>
            </a:pPr>
            <a:endParaRPr lang="en-GB" sz="2400" dirty="0">
              <a:solidFill>
                <a:srgbClr val="383838"/>
              </a:solidFill>
              <a:latin typeface="Mulish"/>
            </a:endParaRPr>
          </a:p>
          <a:p>
            <a:pPr algn="just">
              <a:defRPr/>
            </a:pPr>
            <a:r>
              <a:rPr lang="en-GB" sz="2400" dirty="0">
                <a:solidFill>
                  <a:srgbClr val="383838"/>
                </a:solidFill>
                <a:latin typeface="Mulish"/>
              </a:rPr>
              <a:t>What happened with the task? Why?</a:t>
            </a:r>
            <a:endParaRPr lang="en-GB" sz="2400" b="0" i="0" dirty="0">
              <a:solidFill>
                <a:srgbClr val="383838"/>
              </a:solidFill>
              <a:effectLst/>
              <a:latin typeface="Mulish"/>
            </a:endParaRPr>
          </a:p>
          <a:p>
            <a:pPr algn="just">
              <a:defRPr/>
            </a:pPr>
            <a:endParaRPr lang="en-GB" sz="2400" dirty="0">
              <a:solidFill>
                <a:srgbClr val="383838"/>
              </a:solidFill>
              <a:latin typeface="Mulish"/>
            </a:endParaRPr>
          </a:p>
          <a:p>
            <a:pPr algn="just">
              <a:defRPr/>
            </a:pPr>
            <a:r>
              <a:rPr lang="en-GB" sz="2400" b="0" i="0" dirty="0">
                <a:solidFill>
                  <a:srgbClr val="383838"/>
                </a:solidFill>
                <a:effectLst/>
                <a:latin typeface="Mulish"/>
              </a:rPr>
              <a:t> </a:t>
            </a:r>
            <a:endParaRPr lang="en-GB" b="0" i="0" dirty="0">
              <a:solidFill>
                <a:srgbClr val="383838"/>
              </a:solidFill>
              <a:latin typeface="Mulish"/>
            </a:endParaRPr>
          </a:p>
          <a:p>
            <a:pPr algn="just">
              <a:defRPr/>
            </a:pPr>
            <a:endParaRPr lang="en-GB" dirty="0">
              <a:solidFill>
                <a:srgbClr val="383838"/>
              </a:solidFill>
              <a:latin typeface="Mulish"/>
            </a:endParaRPr>
          </a:p>
        </p:txBody>
      </p:sp>
      <p:sp>
        <p:nvSpPr>
          <p:cNvPr id="3" name="TextBox 2">
            <a:extLst>
              <a:ext uri="{FF2B5EF4-FFF2-40B4-BE49-F238E27FC236}">
                <a16:creationId xmlns:a16="http://schemas.microsoft.com/office/drawing/2014/main" id="{EF7C3BDD-BCFD-C662-AEA8-0AA08070A0B5}"/>
              </a:ext>
            </a:extLst>
          </p:cNvPr>
          <p:cNvSpPr txBox="1"/>
          <p:nvPr/>
        </p:nvSpPr>
        <p:spPr>
          <a:xfrm>
            <a:off x="6641799" y="1407391"/>
            <a:ext cx="4608512" cy="4893647"/>
          </a:xfrm>
          <a:prstGeom prst="rect">
            <a:avLst/>
          </a:prstGeom>
          <a:noFill/>
        </p:spPr>
        <p:txBody>
          <a:bodyPr wrap="square" rtlCol="0">
            <a:spAutoFit/>
          </a:bodyPr>
          <a:lstStyle/>
          <a:p>
            <a:r>
              <a:rPr lang="en-GB" sz="1100" b="1" i="1" dirty="0">
                <a:latin typeface="Andale Mono" panose="020B0509000000000004" pitchFamily="49" charset="0"/>
              </a:rPr>
              <a:t>FUNCTION </a:t>
            </a:r>
            <a:r>
              <a:rPr lang="en-GB" sz="14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highlight>
                  <a:srgbClr val="FFFF00"/>
                </a:highlight>
                <a:latin typeface="Andale Mono" panose="020B0509000000000004" pitchFamily="49" charset="0"/>
              </a:rPr>
              <a:t>  </a:t>
            </a:r>
            <a:r>
              <a:rPr lang="en-GB" sz="1100" i="1" dirty="0" err="1">
                <a:highlight>
                  <a:srgbClr val="FFFF00"/>
                </a:highlight>
                <a:latin typeface="Andale Mono" panose="020B0509000000000004" pitchFamily="49" charset="0"/>
              </a:rPr>
              <a:t>study_orgs</a:t>
            </a:r>
            <a:r>
              <a:rPr lang="en-GB" sz="1100" i="1" dirty="0">
                <a:highlight>
                  <a:srgbClr val="FFFF00"/>
                </a:highlight>
                <a:latin typeface="Andale Mono" panose="020B0509000000000004" pitchFamily="49" charset="0"/>
              </a:rPr>
              <a:t>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.study.list</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2</a:t>
            </a:r>
          </a:p>
          <a:p>
            <a:r>
              <a:rPr lang="en-GB" sz="1100" i="1" dirty="0">
                <a:highlight>
                  <a:srgbClr val="FFFF00"/>
                </a:highlight>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("Requesting partial computation")</a:t>
            </a:r>
          </a:p>
          <a:p>
            <a:r>
              <a:rPr lang="en-GB" sz="1100" i="1" dirty="0">
                <a:highlight>
                  <a:srgbClr val="FFFF00"/>
                </a:highlight>
                <a:latin typeface="Andale Mono" panose="020B0509000000000004" pitchFamily="49" charset="0"/>
              </a:rPr>
              <a:t>5    task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.task.create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6        function = "</a:t>
            </a:r>
            <a:r>
              <a:rPr lang="en-GB" sz="1400" b="1" i="1" dirty="0" err="1">
                <a:solidFill>
                  <a:srgbClr val="00B050"/>
                </a:solidFill>
                <a:highlight>
                  <a:srgbClr val="FFFF00"/>
                </a:highlight>
                <a:latin typeface="Andale Mono" panose="020B0509000000000004" pitchFamily="49" charset="0"/>
              </a:rPr>
              <a:t>partial_average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7        column = </a:t>
            </a:r>
            <a:r>
              <a:rPr lang="en-GB" sz="1100" i="1" dirty="0" err="1">
                <a:highlight>
                  <a:srgbClr val="FFFF00"/>
                </a:highlight>
                <a:latin typeface="Andale Mono" panose="020B0509000000000004" pitchFamily="49" charset="0"/>
              </a:rPr>
              <a:t>column_name</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8        organizations = </a:t>
            </a:r>
            <a:r>
              <a:rPr lang="en-GB" sz="1100" i="1" dirty="0" err="1">
                <a:highlight>
                  <a:srgbClr val="FFFF00"/>
                </a:highlight>
                <a:latin typeface="Andale Mono" panose="020B0509000000000004" pitchFamily="49" charset="0"/>
              </a:rPr>
              <a:t>study_orgs</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9    )</a:t>
            </a:r>
          </a:p>
          <a:p>
            <a:r>
              <a:rPr lang="en-GB" sz="1100" i="1" dirty="0">
                <a:latin typeface="Andale Mono" panose="020B0509000000000004" pitchFamily="49" charset="0"/>
              </a:rPr>
              <a:t>10    </a:t>
            </a:r>
          </a:p>
          <a:p>
            <a:r>
              <a:rPr lang="en-GB" sz="1100" i="1" dirty="0">
                <a:latin typeface="Andale Mono" panose="020B0509000000000004" pitchFamily="49" charset="0"/>
              </a:rPr>
              <a:t>11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("Waiting for results")</a:t>
            </a:r>
          </a:p>
          <a:p>
            <a:r>
              <a:rPr lang="en-GB" sz="1100" i="1" dirty="0">
                <a:latin typeface="Andale Mono" panose="020B0509000000000004" pitchFamily="49" charset="0"/>
              </a:rPr>
              <a:t>12   results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.wait_for_results</a:t>
            </a:r>
            <a:r>
              <a:rPr lang="en-GB" sz="1100" i="1" dirty="0">
                <a:latin typeface="Andale Mono" panose="020B0509000000000004" pitchFamily="49" charset="0"/>
              </a:rPr>
              <a:t>(task)</a:t>
            </a:r>
          </a:p>
          <a:p>
            <a:r>
              <a:rPr lang="en-GB" sz="1100" i="1" dirty="0">
                <a:latin typeface="Andale Mono" panose="020B0509000000000004" pitchFamily="49" charset="0"/>
              </a:rPr>
              <a:t>13        </a:t>
            </a:r>
          </a:p>
          <a:p>
            <a:r>
              <a:rPr lang="en-GB" sz="1100" i="1" dirty="0">
                <a:latin typeface="Andale Mono" panose="020B0509000000000004" pitchFamily="49" charset="0"/>
              </a:rPr>
              <a:t>14   </a:t>
            </a:r>
            <a:r>
              <a:rPr lang="en-GB" sz="1100" i="1" dirty="0" err="1">
                <a:latin typeface="Andale Mono" panose="020B0509000000000004" pitchFamily="49" charset="0"/>
              </a:rPr>
              <a:t>global_sum</a:t>
            </a:r>
            <a:r>
              <a:rPr lang="en-GB" sz="1100" i="1" dirty="0">
                <a:latin typeface="Andale Mono" panose="020B0509000000000004" pitchFamily="49" charset="0"/>
              </a:rPr>
              <a:t> = 0</a:t>
            </a:r>
          </a:p>
          <a:p>
            <a:r>
              <a:rPr lang="en-GB" sz="1100" i="1" dirty="0">
                <a:latin typeface="Andale Mono" panose="020B0509000000000004" pitchFamily="49" charset="0"/>
              </a:rPr>
              <a:t>15   </a:t>
            </a:r>
            <a:r>
              <a:rPr lang="en-GB" sz="1100" i="1" dirty="0" err="1">
                <a:latin typeface="Andale Mono" panose="020B0509000000000004" pitchFamily="49" charset="0"/>
              </a:rPr>
              <a:t>global_count</a:t>
            </a:r>
            <a:r>
              <a:rPr lang="en-GB" sz="1100" i="1" dirty="0">
                <a:latin typeface="Andale Mono" panose="020B0509000000000004" pitchFamily="49" charset="0"/>
              </a:rPr>
              <a:t> = 0</a:t>
            </a:r>
          </a:p>
          <a:p>
            <a:r>
              <a:rPr lang="en-GB" sz="1100" i="1" dirty="0">
                <a:latin typeface="Andale Mono" panose="020B0509000000000004" pitchFamily="49" charset="0"/>
              </a:rPr>
              <a:t>16    </a:t>
            </a:r>
          </a:p>
          <a:p>
            <a:r>
              <a:rPr lang="en-GB" sz="1100" i="1" dirty="0">
                <a:latin typeface="Andale Mono" panose="020B0509000000000004" pitchFamily="49" charset="0"/>
              </a:rPr>
              <a:t>17   FOR EACH output IN results</a:t>
            </a:r>
          </a:p>
          <a:p>
            <a:r>
              <a:rPr lang="en-GB" sz="1100" i="1" dirty="0">
                <a:latin typeface="Andale Mono" panose="020B0509000000000004" pitchFamily="49" charset="0"/>
              </a:rPr>
              <a:t>18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global_sum</a:t>
            </a:r>
            <a:r>
              <a:rPr lang="en-GB" sz="1100" i="1" dirty="0">
                <a:latin typeface="Andale Mono" panose="020B0509000000000004" pitchFamily="49" charset="0"/>
              </a:rPr>
              <a:t> + </a:t>
            </a:r>
            <a:r>
              <a:rPr lang="en-GB" sz="1100" i="1" dirty="0" err="1">
                <a:latin typeface="Andale Mono" panose="020B0509000000000004" pitchFamily="49" charset="0"/>
              </a:rPr>
              <a:t>output.sum</a:t>
            </a:r>
            <a:endParaRPr lang="en-GB" sz="1100" i="1" dirty="0">
              <a:latin typeface="Andale Mono" panose="020B0509000000000004" pitchFamily="49" charset="0"/>
            </a:endParaRPr>
          </a:p>
          <a:p>
            <a:r>
              <a:rPr lang="en-GB" sz="1100" i="1" dirty="0">
                <a:latin typeface="Andale Mono" panose="020B0509000000000004" pitchFamily="49" charset="0"/>
              </a:rPr>
              <a:t>19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global_count</a:t>
            </a:r>
            <a:r>
              <a:rPr lang="en-GB" sz="1100" i="1" dirty="0">
                <a:latin typeface="Andale Mono" panose="020B0509000000000004" pitchFamily="49" charset="0"/>
              </a:rPr>
              <a:t> + </a:t>
            </a:r>
            <a:r>
              <a:rPr lang="en-GB" sz="1100" i="1" dirty="0" err="1">
                <a:latin typeface="Andale Mono" panose="020B0509000000000004" pitchFamily="49" charset="0"/>
              </a:rPr>
              <a:t>output.count</a:t>
            </a:r>
            <a:endParaRPr lang="en-GB" sz="1100" i="1" dirty="0">
              <a:latin typeface="Andale Mono" panose="020B0509000000000004" pitchFamily="49" charset="0"/>
            </a:endParaRPr>
          </a:p>
          <a:p>
            <a:r>
              <a:rPr lang="en-GB" sz="1100" i="1" dirty="0">
                <a:latin typeface="Andale Mono" panose="020B0509000000000004" pitchFamily="49" charset="0"/>
              </a:rPr>
              <a:t>20</a:t>
            </a:r>
          </a:p>
          <a:p>
            <a:r>
              <a:rPr lang="en-GB" sz="1100" i="1" dirty="0">
                <a:latin typeface="Andale Mono" panose="020B0509000000000004" pitchFamily="49" charset="0"/>
              </a:rPr>
              <a:t>21   average = </a:t>
            </a:r>
            <a:r>
              <a:rPr lang="en-GB" sz="1100" i="1" dirty="0" err="1">
                <a:latin typeface="Andale Mono" panose="020B0509000000000004" pitchFamily="49" charset="0"/>
              </a:rPr>
              <a:t>global_sum</a:t>
            </a:r>
            <a:r>
              <a:rPr lang="en-GB" sz="1100" i="1" dirty="0">
                <a:latin typeface="Andale Mono" panose="020B0509000000000004" pitchFamily="49" charset="0"/>
              </a:rPr>
              <a:t>/</a:t>
            </a:r>
            <a:r>
              <a:rPr lang="en-GB" sz="1100" i="1" dirty="0" err="1">
                <a:latin typeface="Andale Mono" panose="020B0509000000000004" pitchFamily="49" charset="0"/>
              </a:rPr>
              <a:t>global_count</a:t>
            </a:r>
            <a:endParaRPr lang="en-GB" sz="1100" i="1" dirty="0">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grpSp>
        <p:nvGrpSpPr>
          <p:cNvPr id="5" name="Group 4">
            <a:extLst>
              <a:ext uri="{FF2B5EF4-FFF2-40B4-BE49-F238E27FC236}">
                <a16:creationId xmlns:a16="http://schemas.microsoft.com/office/drawing/2014/main" id="{2C423A79-5124-5790-733C-997714973093}"/>
              </a:ext>
            </a:extLst>
          </p:cNvPr>
          <p:cNvGrpSpPr/>
          <p:nvPr/>
        </p:nvGrpSpPr>
        <p:grpSpPr bwMode="auto">
          <a:xfrm>
            <a:off x="10632504" y="2276872"/>
            <a:ext cx="1348842" cy="736589"/>
            <a:chOff x="941690" y="864637"/>
            <a:chExt cx="1239205" cy="780726"/>
          </a:xfrm>
        </p:grpSpPr>
        <p:sp>
          <p:nvSpPr>
            <p:cNvPr id="6" name="Rectangle 5">
              <a:extLst>
                <a:ext uri="{FF2B5EF4-FFF2-40B4-BE49-F238E27FC236}">
                  <a16:creationId xmlns:a16="http://schemas.microsoft.com/office/drawing/2014/main" id="{77434AF1-9089-DAFB-01B0-C2A8C6E98F9B}"/>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010CD95-45E3-5CCA-FDC4-BE7542D05FE5}"/>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8" name="Graphic 10" descr="Lightning bolt with solid fill">
              <a:extLst>
                <a:ext uri="{FF2B5EF4-FFF2-40B4-BE49-F238E27FC236}">
                  <a16:creationId xmlns:a16="http://schemas.microsoft.com/office/drawing/2014/main" id="{9E8A8FEF-3D95-0952-5BF4-F9246472D915}"/>
                </a:ext>
              </a:extLst>
            </p:cNvPr>
            <p:cNvPicPr>
              <a:picLocks noChangeAspect="1"/>
            </p:cNvPicPr>
            <p:nvPr/>
          </p:nvPicPr>
          <p:blipFill>
            <a:blip r:embed="rId3"/>
            <a:stretch/>
          </p:blipFill>
          <p:spPr bwMode="auto">
            <a:xfrm>
              <a:off x="1001543" y="1050785"/>
              <a:ext cx="309674" cy="309674"/>
            </a:xfrm>
            <a:prstGeom prst="rect">
              <a:avLst/>
            </a:prstGeom>
          </p:spPr>
        </p:pic>
      </p:grpSp>
    </p:spTree>
    <p:extLst>
      <p:ext uri="{BB962C8B-B14F-4D97-AF65-F5344CB8AC3E}">
        <p14:creationId xmlns:p14="http://schemas.microsoft.com/office/powerpoint/2010/main" val="311577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6" name="Picture 2">
            <a:extLst>
              <a:ext uri="{FF2B5EF4-FFF2-40B4-BE49-F238E27FC236}">
                <a16:creationId xmlns:a16="http://schemas.microsoft.com/office/drawing/2014/main" id="{B00117B8-2553-6C0E-58B6-63FE3DF1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329" y="1268761"/>
            <a:ext cx="6125121" cy="2276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3"/>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3536" y="3759729"/>
            <a:ext cx="6134333" cy="30160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5BAEDF-E5C7-6F99-3E3F-73DF799E7FE9}"/>
              </a:ext>
            </a:extLst>
          </p:cNvPr>
          <p:cNvPicPr>
            <a:picLocks noChangeAspect="1"/>
          </p:cNvPicPr>
          <p:nvPr/>
        </p:nvPicPr>
        <p:blipFill>
          <a:blip r:embed="rId5"/>
          <a:stretch/>
        </p:blipFill>
        <p:spPr bwMode="auto">
          <a:xfrm>
            <a:off x="10704720" y="1134595"/>
            <a:ext cx="545591" cy="545591"/>
          </a:xfrm>
          <a:prstGeom prst="rect">
            <a:avLst/>
          </a:prstGeom>
        </p:spPr>
      </p:pic>
      <p:cxnSp>
        <p:nvCxnSpPr>
          <p:cNvPr id="12" name="Straight Arrow Connector 11">
            <a:extLst>
              <a:ext uri="{FF2B5EF4-FFF2-40B4-BE49-F238E27FC236}">
                <a16:creationId xmlns:a16="http://schemas.microsoft.com/office/drawing/2014/main" id="{37B4B825-5C0E-9685-6C1C-F09742932A34}"/>
              </a:ext>
            </a:extLst>
          </p:cNvPr>
          <p:cNvCxnSpPr/>
          <p:nvPr/>
        </p:nvCxnSpPr>
        <p:spPr>
          <a:xfrm>
            <a:off x="8472264" y="1844824"/>
            <a:ext cx="1152128"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4A6A6FF-2B26-46F6-3AEC-7D3BDD31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476" y="1585591"/>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4515B458-025B-6623-81A6-68A76068062D}"/>
              </a:ext>
            </a:extLst>
          </p:cNvPr>
          <p:cNvCxnSpPr/>
          <p:nvPr/>
        </p:nvCxnSpPr>
        <p:spPr>
          <a:xfrm flipH="1" flipV="1">
            <a:off x="8472264" y="2060848"/>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6">
            <a:extLst>
              <a:ext uri="{FF2B5EF4-FFF2-40B4-BE49-F238E27FC236}">
                <a16:creationId xmlns:a16="http://schemas.microsoft.com/office/drawing/2014/main" id="{91F5860D-4791-F5ED-D636-6B51943F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13263"/>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BA919F-6741-0629-4629-30CDA1C3D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1029"/>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17F99617-CF16-ED17-9E85-80A83EFA3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28795"/>
            <a:ext cx="66570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61FFE33-C874-1725-8F81-7828ED165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6840" y="1949668"/>
            <a:ext cx="665700" cy="29516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C3A56D1-4AB1-9A05-C663-71670BE9B367}"/>
              </a:ext>
            </a:extLst>
          </p:cNvPr>
          <p:cNvCxnSpPr/>
          <p:nvPr/>
        </p:nvCxnSpPr>
        <p:spPr>
          <a:xfrm flipV="1">
            <a:off x="8472264" y="1542866"/>
            <a:ext cx="1656184" cy="51798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697CFE-C491-6E0D-CBCC-C817C1869F49}"/>
              </a:ext>
            </a:extLst>
          </p:cNvPr>
          <p:cNvPicPr>
            <a:picLocks noChangeAspect="1"/>
          </p:cNvPicPr>
          <p:nvPr/>
        </p:nvPicPr>
        <p:blipFill>
          <a:blip r:embed="rId8"/>
          <a:stretch/>
        </p:blipFill>
        <p:spPr bwMode="auto">
          <a:xfrm>
            <a:off x="9390815" y="1446609"/>
            <a:ext cx="467154" cy="467154"/>
          </a:xfrm>
          <a:prstGeom prst="rect">
            <a:avLst/>
          </a:prstGeom>
        </p:spPr>
      </p:pic>
    </p:spTree>
    <p:extLst>
      <p:ext uri="{BB962C8B-B14F-4D97-AF65-F5344CB8AC3E}">
        <p14:creationId xmlns:p14="http://schemas.microsoft.com/office/powerpoint/2010/main" val="952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222 0.00578 L 0.13359 0.1294 " pathEditMode="relative" ptsTypes="AA">
                                      <p:cBhvr>
                                        <p:cTn id="14" dur="2000" fill="hold"/>
                                        <p:tgtEl>
                                          <p:spTgt spid="102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52 -2.96296E-6 L 0.18542 0.17848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081 -0.00579 L 0.25638 0.04005 " pathEditMode="relative" ptsTypes="AA">
                                      <p:cBhvr>
                                        <p:cTn id="34" dur="2000" fill="hold"/>
                                        <p:tgtEl>
                                          <p:spTgt spid="103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1081 -0.00116 L 0.15013 0.06782 " pathEditMode="relative" ptsTypes="AA">
                                      <p:cBhvr>
                                        <p:cTn id="42" dur="2000" fill="hold"/>
                                        <p:tgtEl>
                                          <p:spTgt spid="1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81 -0.00047 L 0.10495 -0.06621 " pathEditMode="relative" ptsTypes="AA">
                                      <p:cBhvr>
                                        <p:cTn id="5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126" name="Picture 6">
            <a:extLst>
              <a:ext uri="{FF2B5EF4-FFF2-40B4-BE49-F238E27FC236}">
                <a16:creationId xmlns:a16="http://schemas.microsoft.com/office/drawing/2014/main" id="{34263964-17D8-95D5-5308-F97FEEA29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8" y="1118648"/>
            <a:ext cx="6094380" cy="2984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marL="0" indent="0">
              <a:buNone/>
              <a:defRPr/>
            </a:pPr>
            <a:r>
              <a:rPr lang="en-US" dirty="0"/>
              <a:t>Problems at the code level?</a:t>
            </a:r>
          </a:p>
          <a:p>
            <a:pPr>
              <a:defRPr/>
            </a:pPr>
            <a:endParaRPr lang="en-US" dirty="0"/>
          </a:p>
          <a:p>
            <a:pPr>
              <a:defRPr/>
            </a:pPr>
            <a:r>
              <a:rPr lang="en-US" dirty="0"/>
              <a:t>What if…</a:t>
            </a:r>
          </a:p>
          <a:p>
            <a:pPr lvl="1">
              <a:defRPr/>
            </a:pPr>
            <a:r>
              <a:rPr lang="en-US" dirty="0"/>
              <a:t>You run the </a:t>
            </a:r>
            <a:r>
              <a:rPr lang="en-US" b="1" i="1" dirty="0">
                <a:solidFill>
                  <a:schemeClr val="accent2">
                    <a:lumMod val="75000"/>
                  </a:schemeClr>
                </a:solidFill>
              </a:rPr>
              <a:t> </a:t>
            </a:r>
            <a:r>
              <a:rPr lang="en-US" b="1" i="1" dirty="0" err="1">
                <a:solidFill>
                  <a:srgbClr val="C00000"/>
                </a:solidFill>
              </a:rPr>
              <a:t>central_average</a:t>
            </a:r>
            <a:r>
              <a:rPr lang="en-US" dirty="0">
                <a:solidFill>
                  <a:schemeClr val="accent2">
                    <a:lumMod val="75000"/>
                  </a:schemeClr>
                </a:solidFill>
              </a:rPr>
              <a:t> </a:t>
            </a:r>
            <a:r>
              <a:rPr lang="en-US" dirty="0"/>
              <a:t>function (</a:t>
            </a:r>
            <a:r>
              <a:rPr lang="en-US" b="1" i="1" dirty="0"/>
              <a:t>Federated Average algorithm)</a:t>
            </a:r>
            <a:r>
              <a:rPr lang="en-US" i="1" dirty="0"/>
              <a:t>, and</a:t>
            </a:r>
            <a:r>
              <a:rPr lang="en-US" b="1" i="1" dirty="0"/>
              <a:t> </a:t>
            </a:r>
            <a:r>
              <a:rPr lang="en-US" i="1" dirty="0"/>
              <a:t>later on </a:t>
            </a:r>
            <a:r>
              <a:rPr lang="en-US" dirty="0"/>
              <a:t>a node gets a runtime error? (e.g., a code bug, unexpected input, etc.)</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C00000"/>
                    </a:solidFill>
                  </a:rPr>
                  <a:t>c</a:t>
                </a:r>
                <a:r>
                  <a:rPr lang="en-NL" sz="1200" i="1" dirty="0">
                    <a:solidFill>
                      <a:srgbClr val="C00000"/>
                    </a:solidFill>
                  </a:rPr>
                  <a:t>entral_avg()</a:t>
                </a:r>
              </a:p>
              <a:p>
                <a:r>
                  <a:rPr lang="en-GB" sz="1200" i="1" dirty="0">
                    <a:solidFill>
                      <a:srgbClr val="00B050"/>
                    </a:solidFill>
                  </a:rPr>
                  <a:t>p</a:t>
                </a:r>
                <a:r>
                  <a:rPr lang="en-NL" sz="1200" i="1" dirty="0">
                    <a:solidFill>
                      <a:srgbClr val="00B050"/>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5"/>
          <a:stretch>
            <a:fillRect/>
          </a:stretch>
        </p:blipFill>
        <p:spPr>
          <a:xfrm>
            <a:off x="7119596" y="30689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5"/>
          <a:stretch>
            <a:fillRect/>
          </a:stretch>
        </p:blipFill>
        <p:spPr bwMode="auto">
          <a:xfrm>
            <a:off x="7464152" y="126876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Running a federated algorithm</a:t>
            </a:r>
            <a:endParaRPr lang="en-GB" dirty="0"/>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6</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14395"/>
            <a:ext cx="6954511" cy="3662541"/>
          </a:xfrm>
          <a:prstGeom prst="rect">
            <a:avLst/>
          </a:prstGeom>
          <a:noFill/>
        </p:spPr>
        <p:txBody>
          <a:bodyPr wrap="square">
            <a:spAutoFit/>
          </a:bodyPr>
          <a:lstStyle/>
          <a:p>
            <a:pPr algn="just">
              <a:defRPr/>
            </a:pPr>
            <a:r>
              <a:rPr lang="en-US" sz="2800" dirty="0">
                <a:solidFill>
                  <a:srgbClr val="383838"/>
                </a:solidFill>
                <a:latin typeface="Mulish"/>
              </a:rPr>
              <a:t>H</a:t>
            </a:r>
            <a:r>
              <a:rPr lang="en-US" sz="2800" b="0" i="0" dirty="0">
                <a:solidFill>
                  <a:srgbClr val="383838"/>
                </a:solidFill>
                <a:latin typeface="Mulish"/>
              </a:rPr>
              <a:t>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C0000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the </a:t>
            </a:r>
            <a:r>
              <a:rPr lang="en-GB" b="1" dirty="0" err="1">
                <a:solidFill>
                  <a:srgbClr val="383838"/>
                </a:solidFill>
                <a:latin typeface="Mulish"/>
              </a:rPr>
              <a:t>ageGroup</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000" b="0" i="0" dirty="0">
                <a:solidFill>
                  <a:srgbClr val="383838"/>
                </a:solidFill>
                <a:effectLst/>
                <a:latin typeface="Mulish"/>
              </a:rPr>
              <a:t>Look at the </a:t>
            </a:r>
            <a:r>
              <a:rPr lang="en-GB" sz="2000" dirty="0">
                <a:solidFill>
                  <a:srgbClr val="383838"/>
                </a:solidFill>
                <a:latin typeface="Mulish"/>
              </a:rPr>
              <a:t>error logs. </a:t>
            </a:r>
          </a:p>
          <a:p>
            <a:pPr algn="l"/>
            <a:r>
              <a:rPr lang="en-GB" sz="2000" dirty="0">
                <a:solidFill>
                  <a:srgbClr val="383838"/>
                </a:solidFill>
                <a:latin typeface="Mulish"/>
              </a:rPr>
              <a:t>What was the cause of the failure of the </a:t>
            </a:r>
            <a:r>
              <a:rPr lang="en-US" sz="2000" b="1" i="1" dirty="0" err="1">
                <a:solidFill>
                  <a:srgbClr val="00B050"/>
                </a:solidFill>
              </a:rPr>
              <a:t>partial_average</a:t>
            </a:r>
            <a:r>
              <a:rPr lang="en-GB" sz="2000" dirty="0">
                <a:solidFill>
                  <a:srgbClr val="383838"/>
                </a:solidFill>
                <a:latin typeface="Mulish"/>
              </a:rPr>
              <a:t>? What about the </a:t>
            </a:r>
            <a:r>
              <a:rPr lang="en-GB" sz="2000" b="1" i="1" dirty="0" err="1">
                <a:solidFill>
                  <a:srgbClr val="C00000"/>
                </a:solidFill>
                <a:latin typeface="Mulish"/>
              </a:rPr>
              <a:t>central_average</a:t>
            </a:r>
            <a:r>
              <a:rPr lang="en-GB" sz="2000" dirty="0">
                <a:solidFill>
                  <a:srgbClr val="383838"/>
                </a:solidFill>
                <a:latin typeface="Mulish"/>
              </a:rPr>
              <a:t>?</a:t>
            </a:r>
            <a:endParaRPr lang="en-GB" sz="2000" b="0" i="0" dirty="0">
              <a:solidFill>
                <a:srgbClr val="212529"/>
              </a:solidFill>
              <a:effectLst/>
              <a:latin typeface="Mulish"/>
            </a:endParaRPr>
          </a:p>
        </p:txBody>
      </p:sp>
      <p:pic>
        <p:nvPicPr>
          <p:cNvPr id="3" name="Picture 2">
            <a:extLst>
              <a:ext uri="{FF2B5EF4-FFF2-40B4-BE49-F238E27FC236}">
                <a16:creationId xmlns:a16="http://schemas.microsoft.com/office/drawing/2014/main" id="{1A8FCC26-4B08-C81E-32A9-E99EA5415891}"/>
              </a:ext>
            </a:extLst>
          </p:cNvPr>
          <p:cNvPicPr>
            <a:picLocks noChangeAspect="1"/>
          </p:cNvPicPr>
          <p:nvPr/>
        </p:nvPicPr>
        <p:blipFill>
          <a:blip r:embed="rId3"/>
          <a:stretch>
            <a:fillRect/>
          </a:stretch>
        </p:blipFill>
        <p:spPr bwMode="auto">
          <a:xfrm>
            <a:off x="8328248" y="2060848"/>
            <a:ext cx="3404477" cy="3323242"/>
          </a:xfrm>
          <a:prstGeom prst="rect">
            <a:avLst/>
          </a:prstGeom>
        </p:spPr>
      </p:pic>
      <p:sp>
        <p:nvSpPr>
          <p:cNvPr id="6" name="Rectangle 5">
            <a:extLst>
              <a:ext uri="{FF2B5EF4-FFF2-40B4-BE49-F238E27FC236}">
                <a16:creationId xmlns:a16="http://schemas.microsoft.com/office/drawing/2014/main" id="{8FB25A64-DC23-4AC1-D368-5A42EF14D96D}"/>
              </a:ext>
            </a:extLst>
          </p:cNvPr>
          <p:cNvSpPr/>
          <p:nvPr/>
        </p:nvSpPr>
        <p:spPr bwMode="auto">
          <a:xfrm>
            <a:off x="3503712" y="5275987"/>
            <a:ext cx="4706515" cy="132136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7" name="TextBox 6">
            <a:extLst>
              <a:ext uri="{FF2B5EF4-FFF2-40B4-BE49-F238E27FC236}">
                <a16:creationId xmlns:a16="http://schemas.microsoft.com/office/drawing/2014/main" id="{E6106391-9C4E-ECD8-C5AC-1F22DA9506B8}"/>
              </a:ext>
            </a:extLst>
          </p:cNvPr>
          <p:cNvSpPr txBox="1"/>
          <p:nvPr/>
        </p:nvSpPr>
        <p:spPr bwMode="auto">
          <a:xfrm>
            <a:off x="3905932" y="5391467"/>
            <a:ext cx="4141795"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error logs contain the error messages generated by the Python interpreter while running the algorithm functions. Look for messages that hint the root cause of the problem.</a:t>
            </a:r>
            <a:endParaRPr dirty="0"/>
          </a:p>
        </p:txBody>
      </p:sp>
      <p:pic>
        <p:nvPicPr>
          <p:cNvPr id="8" name="Graphic 10" descr="Lightning bolt with solid fill">
            <a:extLst>
              <a:ext uri="{FF2B5EF4-FFF2-40B4-BE49-F238E27FC236}">
                <a16:creationId xmlns:a16="http://schemas.microsoft.com/office/drawing/2014/main" id="{D26639AC-340B-CA95-648C-1C69E5A2D85F}"/>
              </a:ext>
            </a:extLst>
          </p:cNvPr>
          <p:cNvPicPr>
            <a:picLocks noChangeAspect="1"/>
          </p:cNvPicPr>
          <p:nvPr/>
        </p:nvPicPr>
        <p:blipFill>
          <a:blip r:embed="rId2"/>
          <a:stretch/>
        </p:blipFill>
        <p:spPr bwMode="auto">
          <a:xfrm>
            <a:off x="3568861" y="5476833"/>
            <a:ext cx="337072" cy="292168"/>
          </a:xfrm>
          <a:prstGeom prst="rect">
            <a:avLst/>
          </a:prstGeom>
        </p:spPr>
      </p:pic>
      <p:pic>
        <p:nvPicPr>
          <p:cNvPr id="5" name="Picture 4">
            <a:extLst>
              <a:ext uri="{FF2B5EF4-FFF2-40B4-BE49-F238E27FC236}">
                <a16:creationId xmlns:a16="http://schemas.microsoft.com/office/drawing/2014/main" id="{C96915F2-1C8B-1A4D-AAEE-86B5A5266973}"/>
              </a:ext>
            </a:extLst>
          </p:cNvPr>
          <p:cNvPicPr>
            <a:picLocks noChangeAspect="1"/>
          </p:cNvPicPr>
          <p:nvPr/>
        </p:nvPicPr>
        <p:blipFill>
          <a:blip r:embed="rId4"/>
          <a:stretch>
            <a:fillRect/>
          </a:stretch>
        </p:blipFill>
        <p:spPr>
          <a:xfrm>
            <a:off x="3431704" y="4004317"/>
            <a:ext cx="1155797" cy="45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0660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2B7-4B6A-64F8-5995-DE3ED75AD1EA}"/>
              </a:ext>
            </a:extLst>
          </p:cNvPr>
          <p:cNvSpPr>
            <a:spLocks noGrp="1"/>
          </p:cNvSpPr>
          <p:nvPr>
            <p:ph type="title"/>
          </p:nvPr>
        </p:nvSpPr>
        <p:spPr/>
        <p:txBody>
          <a:bodyPr/>
          <a:lstStyle/>
          <a:p>
            <a:r>
              <a:rPr lang="en-GB" dirty="0"/>
              <a:t>Running a federated algorithm</a:t>
            </a:r>
            <a:endParaRPr lang="en-NL" dirty="0"/>
          </a:p>
        </p:txBody>
      </p:sp>
      <p:sp>
        <p:nvSpPr>
          <p:cNvPr id="4" name="TextBox 3">
            <a:extLst>
              <a:ext uri="{FF2B5EF4-FFF2-40B4-BE49-F238E27FC236}">
                <a16:creationId xmlns:a16="http://schemas.microsoft.com/office/drawing/2014/main" id="{AB5DE014-0BB5-2877-DDE9-E90BA4D8876F}"/>
              </a:ext>
            </a:extLst>
          </p:cNvPr>
          <p:cNvSpPr txBox="1"/>
          <p:nvPr/>
        </p:nvSpPr>
        <p:spPr>
          <a:xfrm>
            <a:off x="6105034" y="1268760"/>
            <a:ext cx="4815501" cy="5093702"/>
          </a:xfrm>
          <a:prstGeom prst="rect">
            <a:avLst/>
          </a:prstGeom>
          <a:noFill/>
          <a:ln>
            <a:solidFill>
              <a:schemeClr val="accent1"/>
            </a:solidFill>
          </a:ln>
        </p:spPr>
        <p:txBody>
          <a:bodyPr wrap="square" rtlCol="0">
            <a:spAutoFit/>
          </a:bodyPr>
          <a:lstStyle/>
          <a:p>
            <a:r>
              <a:rPr lang="en-GB" sz="1100" b="1" i="1" dirty="0">
                <a:latin typeface="Andale Mono" panose="020B0509000000000004" pitchFamily="49" charset="0"/>
              </a:rPr>
              <a:t>FUNCTION </a:t>
            </a:r>
            <a:r>
              <a:rPr lang="en-GB" sz="1600" b="1" i="1" dirty="0" err="1">
                <a:solidFill>
                  <a:srgbClr val="C00000"/>
                </a:solidFill>
                <a:latin typeface="Andale Mono" panose="020B0509000000000004" pitchFamily="49" charset="0"/>
              </a:rPr>
              <a:t>central_average</a:t>
            </a:r>
            <a:r>
              <a:rPr lang="en-GB" sz="1100" b="1" i="1" dirty="0">
                <a:latin typeface="Andale Mono" panose="020B0509000000000004" pitchFamily="49" charset="0"/>
              </a:rPr>
              <a:t>(</a:t>
            </a:r>
            <a:r>
              <a:rPr lang="en-GB" sz="1400" b="1" i="1" dirty="0">
                <a:solidFill>
                  <a:srgbClr val="FF0000"/>
                </a:solidFill>
                <a:latin typeface="Andale Mono" panose="020B0509000000000004" pitchFamily="49" charset="0"/>
              </a:rPr>
              <a:t>client</a:t>
            </a:r>
            <a:r>
              <a:rPr lang="en-GB" sz="1100" b="1" i="1" dirty="0">
                <a:latin typeface="Andale Mono" panose="020B0509000000000004" pitchFamily="49" charset="0"/>
              </a:rPr>
              <a:t>, </a:t>
            </a:r>
            <a:r>
              <a:rPr lang="en-GB" sz="1100" b="1" i="1" dirty="0" err="1">
                <a:latin typeface="Andale Mono" panose="020B0509000000000004" pitchFamily="49" charset="0"/>
              </a:rPr>
              <a:t>column_name</a:t>
            </a:r>
            <a:r>
              <a:rPr lang="en-GB" sz="1100" b="1" i="1" dirty="0">
                <a:latin typeface="Andale Mono" panose="020B0509000000000004" pitchFamily="49" charset="0"/>
              </a:rPr>
              <a:t>)</a:t>
            </a:r>
          </a:p>
          <a:p>
            <a:r>
              <a:rPr lang="en-GB" sz="1100" i="1" dirty="0">
                <a:latin typeface="Andale Mono" panose="020B0509000000000004" pitchFamily="49" charset="0"/>
              </a:rPr>
              <a:t>    </a:t>
            </a:r>
          </a:p>
          <a:p>
            <a:pPr marL="228600" indent="-228600">
              <a:buAutoNum type="arabicPlain"/>
            </a:pPr>
            <a:r>
              <a:rPr lang="en-GB" sz="1100" i="1" dirty="0">
                <a:latin typeface="Andale Mono" panose="020B0509000000000004" pitchFamily="49" charset="0"/>
              </a:rPr>
              <a:t>  </a:t>
            </a:r>
            <a:r>
              <a:rPr lang="en-GB" sz="1100" i="1" dirty="0" err="1">
                <a:latin typeface="Andale Mono" panose="020B0509000000000004" pitchFamily="49" charset="0"/>
              </a:rPr>
              <a:t>study_orgs</a:t>
            </a:r>
            <a:r>
              <a:rPr lang="en-GB" sz="1100" i="1" dirty="0">
                <a:latin typeface="Andale Mono" panose="020B0509000000000004" pitchFamily="49" charset="0"/>
              </a:rPr>
              <a:t>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.study.list</a:t>
            </a:r>
            <a:r>
              <a:rPr lang="en-GB" sz="1100" i="1" dirty="0">
                <a:latin typeface="Andale Mono" panose="020B0509000000000004" pitchFamily="49" charset="0"/>
              </a:rPr>
              <a:t>()</a:t>
            </a:r>
          </a:p>
          <a:p>
            <a:r>
              <a:rPr lang="en-GB" sz="1100" i="1" dirty="0">
                <a:latin typeface="Andale Mono" panose="020B0509000000000004" pitchFamily="49" charset="0"/>
              </a:rPr>
              <a:t>2 </a:t>
            </a:r>
          </a:p>
          <a:p>
            <a:r>
              <a:rPr lang="en-GB" sz="1100" i="1" dirty="0">
                <a:latin typeface="Andale Mono" panose="020B0509000000000004" pitchFamily="49" charset="0"/>
              </a:rPr>
              <a:t>3    </a:t>
            </a:r>
          </a:p>
          <a:p>
            <a:r>
              <a:rPr lang="en-GB" sz="1100" i="1" dirty="0">
                <a:latin typeface="Andale Mono" panose="020B0509000000000004" pitchFamily="49" charset="0"/>
              </a:rPr>
              <a:t>4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("Requesting partial computation")</a:t>
            </a:r>
          </a:p>
          <a:p>
            <a:r>
              <a:rPr lang="en-GB" sz="1100" i="1" dirty="0">
                <a:latin typeface="Andale Mono" panose="020B0509000000000004" pitchFamily="49" charset="0"/>
              </a:rPr>
              <a:t>5    task = </a:t>
            </a:r>
            <a:r>
              <a:rPr lang="en-GB" sz="1400" b="1" i="1" dirty="0" err="1">
                <a:solidFill>
                  <a:srgbClr val="FF0000"/>
                </a:solidFill>
                <a:latin typeface="Andale Mono" panose="020B0509000000000004" pitchFamily="49" charset="0"/>
              </a:rPr>
              <a:t>client</a:t>
            </a:r>
            <a:r>
              <a:rPr lang="en-GB" sz="1100" i="1" dirty="0" err="1">
                <a:latin typeface="Andale Mono" panose="020B0509000000000004" pitchFamily="49" charset="0"/>
              </a:rPr>
              <a:t>.task.create</a:t>
            </a:r>
            <a:r>
              <a:rPr lang="en-GB" sz="1100" i="1" dirty="0">
                <a:latin typeface="Andale Mono" panose="020B0509000000000004" pitchFamily="49" charset="0"/>
              </a:rPr>
              <a:t>(</a:t>
            </a:r>
          </a:p>
          <a:p>
            <a:r>
              <a:rPr lang="en-GB" sz="1100" i="1" dirty="0">
                <a:latin typeface="Andale Mono" panose="020B0509000000000004" pitchFamily="49" charset="0"/>
              </a:rPr>
              <a:t>6        function = "</a:t>
            </a:r>
            <a:r>
              <a:rPr lang="en-GB" sz="14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p>
          <a:p>
            <a:r>
              <a:rPr lang="en-GB" sz="1100" i="1" dirty="0">
                <a:latin typeface="Andale Mono" panose="020B0509000000000004" pitchFamily="49" charset="0"/>
              </a:rPr>
              <a:t>7        column = </a:t>
            </a:r>
            <a:r>
              <a:rPr lang="en-GB" sz="1100" i="1" dirty="0" err="1">
                <a:latin typeface="Andale Mono" panose="020B0509000000000004" pitchFamily="49" charset="0"/>
              </a:rPr>
              <a:t>column_name</a:t>
            </a:r>
            <a:endParaRPr lang="en-GB" sz="1100" i="1" dirty="0">
              <a:latin typeface="Andale Mono" panose="020B0509000000000004" pitchFamily="49" charset="0"/>
            </a:endParaRPr>
          </a:p>
          <a:p>
            <a:r>
              <a:rPr lang="en-GB" sz="1100" i="1" dirty="0">
                <a:latin typeface="Andale Mono" panose="020B0509000000000004" pitchFamily="49" charset="0"/>
              </a:rPr>
              <a:t>8        organizations = </a:t>
            </a:r>
            <a:r>
              <a:rPr lang="en-GB" sz="1100" i="1" dirty="0" err="1">
                <a:latin typeface="Andale Mono" panose="020B0509000000000004" pitchFamily="49" charset="0"/>
              </a:rPr>
              <a:t>study_orgs</a:t>
            </a:r>
            <a:endParaRPr lang="en-GB" sz="1100" i="1" dirty="0">
              <a:latin typeface="Andale Mono" panose="020B0509000000000004" pitchFamily="49" charset="0"/>
            </a:endParaRPr>
          </a:p>
          <a:p>
            <a:r>
              <a:rPr lang="en-GB" sz="1100" i="1" dirty="0">
                <a:latin typeface="Andale Mono" panose="020B0509000000000004" pitchFamily="49" charset="0"/>
              </a:rPr>
              <a:t>9    )</a:t>
            </a:r>
          </a:p>
          <a:p>
            <a:r>
              <a:rPr lang="en-GB" sz="1100" i="1" dirty="0">
                <a:latin typeface="Andale Mono" panose="020B0509000000000004" pitchFamily="49" charset="0"/>
              </a:rPr>
              <a:t>10    </a:t>
            </a:r>
          </a:p>
          <a:p>
            <a:r>
              <a:rPr lang="en-GB" sz="1100" i="1" dirty="0">
                <a:highlight>
                  <a:srgbClr val="FFFF00"/>
                </a:highlight>
                <a:latin typeface="Andale Mono" panose="020B0509000000000004" pitchFamily="49" charset="0"/>
              </a:rPr>
              <a:t>11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("Waiting for results")</a:t>
            </a:r>
          </a:p>
          <a:p>
            <a:r>
              <a:rPr lang="en-GB" sz="1100" i="1" dirty="0">
                <a:highlight>
                  <a:srgbClr val="FFFF00"/>
                </a:highlight>
                <a:latin typeface="Andale Mono" panose="020B0509000000000004" pitchFamily="49" charset="0"/>
              </a:rPr>
              <a:t>12   results = </a:t>
            </a:r>
            <a:r>
              <a:rPr lang="en-GB" sz="1400" b="1" i="1" dirty="0" err="1">
                <a:solidFill>
                  <a:srgbClr val="FF0000"/>
                </a:solidFill>
                <a:highlight>
                  <a:srgbClr val="FFFF00"/>
                </a:highlight>
                <a:latin typeface="Andale Mono" panose="020B0509000000000004" pitchFamily="49" charset="0"/>
              </a:rPr>
              <a:t>client</a:t>
            </a:r>
            <a:r>
              <a:rPr lang="en-GB" sz="1100" i="1" dirty="0" err="1">
                <a:highlight>
                  <a:srgbClr val="FFFF00"/>
                </a:highlight>
                <a:latin typeface="Andale Mono" panose="020B0509000000000004" pitchFamily="49" charset="0"/>
              </a:rPr>
              <a:t>.wait_for_results</a:t>
            </a:r>
            <a:r>
              <a:rPr lang="en-GB" sz="1100" i="1" dirty="0">
                <a:highlight>
                  <a:srgbClr val="FFFF00"/>
                </a:highlight>
                <a:latin typeface="Andale Mono" panose="020B0509000000000004" pitchFamily="49" charset="0"/>
              </a:rPr>
              <a:t>(task)</a:t>
            </a:r>
          </a:p>
          <a:p>
            <a:r>
              <a:rPr lang="en-GB" sz="1100" i="1" dirty="0">
                <a:highlight>
                  <a:srgbClr val="FFFF00"/>
                </a:highlight>
                <a:latin typeface="Andale Mono" panose="020B0509000000000004" pitchFamily="49" charset="0"/>
              </a:rPr>
              <a:t>13        </a:t>
            </a:r>
          </a:p>
          <a:p>
            <a:r>
              <a:rPr lang="en-GB" sz="1100" i="1" dirty="0">
                <a:highlight>
                  <a:srgbClr val="FFFF00"/>
                </a:highlight>
                <a:latin typeface="Andale Mono" panose="020B0509000000000004" pitchFamily="49" charset="0"/>
              </a:rPr>
              <a:t>14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0</a:t>
            </a:r>
          </a:p>
          <a:p>
            <a:r>
              <a:rPr lang="en-GB" sz="1100" i="1" dirty="0">
                <a:highlight>
                  <a:srgbClr val="FFFF00"/>
                </a:highlight>
                <a:latin typeface="Andale Mono" panose="020B0509000000000004" pitchFamily="49" charset="0"/>
              </a:rPr>
              <a:t>15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0</a:t>
            </a:r>
          </a:p>
          <a:p>
            <a:r>
              <a:rPr lang="en-GB" sz="1100" i="1" dirty="0">
                <a:highlight>
                  <a:srgbClr val="FFFF00"/>
                </a:highlight>
                <a:latin typeface="Andale Mono" panose="020B0509000000000004" pitchFamily="49" charset="0"/>
              </a:rPr>
              <a:t>16    </a:t>
            </a:r>
          </a:p>
          <a:p>
            <a:r>
              <a:rPr lang="en-GB" sz="1100" i="1" dirty="0">
                <a:highlight>
                  <a:srgbClr val="FFFF00"/>
                </a:highlight>
                <a:latin typeface="Andale Mono" panose="020B0509000000000004" pitchFamily="49" charset="0"/>
              </a:rPr>
              <a:t>17   FOR EACH output IN results</a:t>
            </a:r>
          </a:p>
          <a:p>
            <a:r>
              <a:rPr lang="en-GB" sz="1100" i="1" dirty="0">
                <a:highlight>
                  <a:srgbClr val="FFFF00"/>
                </a:highlight>
                <a:latin typeface="Andale Mono" panose="020B0509000000000004" pitchFamily="49" charset="0"/>
              </a:rPr>
              <a:t>18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output.sum</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19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global_count</a:t>
            </a:r>
            <a:r>
              <a:rPr lang="en-GB" sz="1100" i="1" dirty="0">
                <a:highlight>
                  <a:srgbClr val="FFFF00"/>
                </a:highlight>
                <a:latin typeface="Andale Mono" panose="020B0509000000000004" pitchFamily="49" charset="0"/>
              </a:rPr>
              <a:t> + </a:t>
            </a:r>
            <a:r>
              <a:rPr lang="en-GB" sz="1100" i="1" dirty="0" err="1">
                <a:highlight>
                  <a:srgbClr val="FFFF00"/>
                </a:highlight>
                <a:latin typeface="Andale Mono" panose="020B0509000000000004" pitchFamily="49" charset="0"/>
              </a:rPr>
              <a:t>output.count</a:t>
            </a:r>
            <a:endParaRPr lang="en-GB" sz="1100" i="1" dirty="0">
              <a:highlight>
                <a:srgbClr val="FFFF00"/>
              </a:highlight>
              <a:latin typeface="Andale Mono" panose="020B0509000000000004" pitchFamily="49" charset="0"/>
            </a:endParaRPr>
          </a:p>
          <a:p>
            <a:r>
              <a:rPr lang="en-GB" sz="1100" i="1" dirty="0">
                <a:highlight>
                  <a:srgbClr val="FFFF00"/>
                </a:highlight>
                <a:latin typeface="Andale Mono" panose="020B0509000000000004" pitchFamily="49" charset="0"/>
              </a:rPr>
              <a:t>20</a:t>
            </a:r>
          </a:p>
          <a:p>
            <a:r>
              <a:rPr lang="en-GB" sz="1100" i="1" dirty="0">
                <a:highlight>
                  <a:srgbClr val="FFFF00"/>
                </a:highlight>
                <a:latin typeface="Andale Mono" panose="020B0509000000000004" pitchFamily="49" charset="0"/>
              </a:rPr>
              <a:t>21   average = </a:t>
            </a:r>
            <a:r>
              <a:rPr lang="en-GB" sz="1100" i="1" dirty="0" err="1">
                <a:highlight>
                  <a:srgbClr val="FFFF00"/>
                </a:highlight>
                <a:latin typeface="Andale Mono" panose="020B0509000000000004" pitchFamily="49" charset="0"/>
              </a:rPr>
              <a:t>global_sum</a:t>
            </a:r>
            <a:r>
              <a:rPr lang="en-GB" sz="1100" i="1" dirty="0">
                <a:highlight>
                  <a:srgbClr val="FFFF00"/>
                </a:highlight>
                <a:latin typeface="Andale Mono" panose="020B0509000000000004" pitchFamily="49" charset="0"/>
              </a:rPr>
              <a:t>/</a:t>
            </a:r>
            <a:r>
              <a:rPr lang="en-GB" sz="1100" i="1" dirty="0" err="1">
                <a:highlight>
                  <a:srgbClr val="FFFF00"/>
                </a:highlight>
                <a:latin typeface="Andale Mono" panose="020B0509000000000004" pitchFamily="49" charset="0"/>
              </a:rPr>
              <a:t>global_count</a:t>
            </a:r>
            <a:endParaRPr lang="en-GB" sz="1100" i="1" dirty="0">
              <a:highlight>
                <a:srgbClr val="FFFF00"/>
              </a:highlight>
              <a:latin typeface="Andale Mono" panose="020B0509000000000004" pitchFamily="49" charset="0"/>
            </a:endParaRPr>
          </a:p>
          <a:p>
            <a:r>
              <a:rPr lang="en-GB" sz="1100" i="1" dirty="0">
                <a:latin typeface="Andale Mono" panose="020B0509000000000004" pitchFamily="49" charset="0"/>
              </a:rPr>
              <a:t>22</a:t>
            </a:r>
          </a:p>
          <a:p>
            <a:r>
              <a:rPr lang="en-GB" sz="1100" i="1" dirty="0">
                <a:latin typeface="Andale Mono" panose="020B0509000000000004" pitchFamily="49" charset="0"/>
              </a:rPr>
              <a:t>23   RETURN </a:t>
            </a:r>
            <a:r>
              <a:rPr lang="en-GB" sz="1100" b="1" i="1" dirty="0">
                <a:solidFill>
                  <a:srgbClr val="0070C0"/>
                </a:solidFill>
                <a:latin typeface="Andale Mono" panose="020B0509000000000004" pitchFamily="49" charset="0"/>
              </a:rPr>
              <a:t>{"average": average}</a:t>
            </a:r>
          </a:p>
          <a:p>
            <a:endParaRPr lang="en-GB" sz="1100" b="1" i="1" dirty="0">
              <a:solidFill>
                <a:srgbClr val="0070C0"/>
              </a:solidFill>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5" name="TextBox 4">
            <a:extLst>
              <a:ext uri="{FF2B5EF4-FFF2-40B4-BE49-F238E27FC236}">
                <a16:creationId xmlns:a16="http://schemas.microsoft.com/office/drawing/2014/main" id="{E55DF993-62B2-693B-BA65-71B94B6B3FD5}"/>
              </a:ext>
            </a:extLst>
          </p:cNvPr>
          <p:cNvSpPr txBox="1"/>
          <p:nvPr/>
        </p:nvSpPr>
        <p:spPr>
          <a:xfrm>
            <a:off x="397246" y="1565673"/>
            <a:ext cx="5266954" cy="2246769"/>
          </a:xfrm>
          <a:prstGeom prst="rect">
            <a:avLst/>
          </a:prstGeom>
          <a:noFill/>
          <a:ln>
            <a:solidFill>
              <a:schemeClr val="accent1"/>
            </a:solidFill>
          </a:ln>
        </p:spPr>
        <p:txBody>
          <a:bodyPr wrap="square" rtlCol="0">
            <a:spAutoFit/>
          </a:bodyPr>
          <a:lstStyle/>
          <a:p>
            <a:r>
              <a:rPr lang="en-GB" sz="1100" b="1" i="1" dirty="0">
                <a:latin typeface="Andale Mono" panose="020B0509000000000004" pitchFamily="49" charset="0"/>
              </a:rPr>
              <a:t>FUNCTION</a:t>
            </a:r>
            <a:r>
              <a:rPr lang="en-GB" sz="1100" i="1" dirty="0">
                <a:latin typeface="Andale Mono" panose="020B0509000000000004" pitchFamily="49" charset="0"/>
              </a:rPr>
              <a:t> </a:t>
            </a:r>
            <a:r>
              <a:rPr lang="en-GB" sz="1600" b="1" i="1" dirty="0" err="1">
                <a:solidFill>
                  <a:srgbClr val="00B050"/>
                </a:solidFill>
                <a:latin typeface="Andale Mono" panose="020B0509000000000004" pitchFamily="49" charset="0"/>
              </a:rPr>
              <a:t>partial_average</a:t>
            </a:r>
            <a:r>
              <a:rPr lang="en-GB" sz="1100" i="1" dirty="0">
                <a:latin typeface="Andale Mono" panose="020B0509000000000004" pitchFamily="49" charset="0"/>
              </a:rPr>
              <a:t>(</a:t>
            </a:r>
            <a:r>
              <a:rPr lang="en-GB" sz="1400" b="1" i="1" dirty="0">
                <a:solidFill>
                  <a:schemeClr val="bg2">
                    <a:lumMod val="50000"/>
                  </a:schemeClr>
                </a:solidFill>
                <a:latin typeface="Andale Mono" panose="020B0509000000000004" pitchFamily="49" charset="0"/>
              </a:rPr>
              <a:t>dataset</a:t>
            </a:r>
            <a:r>
              <a:rPr lang="en-GB" sz="1100" i="1" dirty="0">
                <a:latin typeface="Andale Mono" panose="020B0509000000000004" pitchFamily="49" charset="0"/>
              </a:rPr>
              <a:t>,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endParaRPr lang="en-GB" sz="1100" i="1" dirty="0">
              <a:latin typeface="Andale Mono" panose="020B0509000000000004" pitchFamily="49" charset="0"/>
            </a:endParaRPr>
          </a:p>
          <a:p>
            <a:r>
              <a:rPr lang="en-GB" sz="1100" i="1" dirty="0">
                <a:latin typeface="Andale Mono" panose="020B0509000000000004" pitchFamily="49" charset="0"/>
              </a:rPr>
              <a:t>1    </a:t>
            </a:r>
            <a:r>
              <a:rPr lang="en-GB" sz="1100" i="1" dirty="0">
                <a:solidFill>
                  <a:schemeClr val="accent4">
                    <a:lumMod val="75000"/>
                  </a:schemeClr>
                </a:solidFill>
                <a:latin typeface="Andale Mono" panose="020B0509000000000004" pitchFamily="49" charset="0"/>
              </a:rPr>
              <a:t>INFO</a:t>
            </a:r>
            <a:r>
              <a:rPr lang="en-GB" sz="1100" i="1" dirty="0">
                <a:latin typeface="Andale Mono" panose="020B0509000000000004" pitchFamily="49" charset="0"/>
              </a:rPr>
              <a:t>("Extracting column”, </a:t>
            </a:r>
            <a:r>
              <a:rPr lang="en-GB" sz="1100" b="1" i="1" dirty="0" err="1">
                <a:latin typeface="Andale Mono" panose="020B0509000000000004" pitchFamily="49" charset="0"/>
              </a:rPr>
              <a:t>column_name</a:t>
            </a:r>
            <a:r>
              <a:rPr lang="en-GB" sz="1100" i="1" dirty="0">
                <a:latin typeface="Andale Mono" panose="020B0509000000000004" pitchFamily="49" charset="0"/>
              </a:rPr>
              <a:t>)</a:t>
            </a:r>
          </a:p>
          <a:p>
            <a:r>
              <a:rPr lang="en-GB" sz="1100" i="1" dirty="0">
                <a:highlight>
                  <a:srgbClr val="FFFF00"/>
                </a:highlight>
                <a:latin typeface="Andale Mono" panose="020B0509000000000004" pitchFamily="49" charset="0"/>
              </a:rPr>
              <a:t>2    </a:t>
            </a:r>
            <a:r>
              <a:rPr lang="en-GB" sz="1100" i="1" dirty="0" err="1">
                <a:highlight>
                  <a:srgbClr val="FFFF00"/>
                </a:highlight>
                <a:latin typeface="Andale Mono" panose="020B0509000000000004" pitchFamily="49" charset="0"/>
              </a:rPr>
              <a:t>column_values</a:t>
            </a:r>
            <a:r>
              <a:rPr lang="en-GB" sz="1100" i="1" dirty="0">
                <a:highlight>
                  <a:srgbClr val="FFFF00"/>
                </a:highlight>
                <a:latin typeface="Andale Mono" panose="020B0509000000000004" pitchFamily="49" charset="0"/>
              </a:rPr>
              <a:t> = </a:t>
            </a:r>
            <a:r>
              <a:rPr lang="en-GB" sz="1400" b="1" i="1" dirty="0">
                <a:solidFill>
                  <a:schemeClr val="bg2">
                    <a:lumMod val="50000"/>
                  </a:schemeClr>
                </a:solidFill>
                <a:highlight>
                  <a:srgbClr val="FFFF00"/>
                </a:highlight>
                <a:latin typeface="Andale Mono" panose="020B0509000000000004" pitchFamily="49" charset="0"/>
              </a:rPr>
              <a:t>dataset</a:t>
            </a:r>
            <a:r>
              <a:rPr lang="en-GB" sz="1100" i="1" dirty="0">
                <a:highlight>
                  <a:srgbClr val="FFFF00"/>
                </a:highlight>
                <a:latin typeface="Andale Mono" panose="020B0509000000000004" pitchFamily="49" charset="0"/>
              </a:rPr>
              <a:t>[</a:t>
            </a:r>
            <a:r>
              <a:rPr lang="en-GB" sz="1100" b="1" i="1" dirty="0" err="1">
                <a:highlight>
                  <a:srgbClr val="FFFF00"/>
                </a:highlight>
                <a:latin typeface="Andale Mono" panose="020B0509000000000004" pitchFamily="49" charset="0"/>
              </a:rPr>
              <a:t>column_name</a:t>
            </a:r>
            <a:r>
              <a:rPr lang="en-GB" sz="1100" i="1" dirty="0">
                <a:highlight>
                  <a:srgbClr val="FFFF00"/>
                </a:highlight>
                <a:latin typeface="Andale Mono" panose="020B0509000000000004" pitchFamily="49" charset="0"/>
              </a:rPr>
              <a:t>]</a:t>
            </a:r>
          </a:p>
          <a:p>
            <a:r>
              <a:rPr lang="en-GB" sz="1100" i="1" dirty="0">
                <a:highlight>
                  <a:srgbClr val="FFFF00"/>
                </a:highlight>
                <a:latin typeface="Andale Mono" panose="020B0509000000000004" pitchFamily="49" charset="0"/>
              </a:rPr>
              <a:t>3    </a:t>
            </a:r>
          </a:p>
          <a:p>
            <a:r>
              <a:rPr lang="en-GB" sz="1100" i="1" dirty="0">
                <a:highlight>
                  <a:srgbClr val="FFFF00"/>
                </a:highlight>
                <a:latin typeface="Andale Mono" panose="020B0509000000000004" pitchFamily="49" charset="0"/>
              </a:rPr>
              <a:t>4    </a:t>
            </a:r>
            <a:r>
              <a:rPr lang="en-GB" sz="1100" i="1" dirty="0">
                <a:solidFill>
                  <a:schemeClr val="accent4">
                    <a:lumMod val="75000"/>
                  </a:schemeClr>
                </a:solidFill>
                <a:highlight>
                  <a:srgbClr val="FFFF00"/>
                </a:highlight>
                <a:latin typeface="Andale Mono" panose="020B0509000000000004" pitchFamily="49" charset="0"/>
              </a:rPr>
              <a:t>INFO</a:t>
            </a:r>
            <a:r>
              <a:rPr lang="en-GB" sz="1100" i="1" dirty="0">
                <a:highlight>
                  <a:srgbClr val="FFFF00"/>
                </a:highlight>
                <a:latin typeface="Andale Mono" panose="020B0509000000000004" pitchFamily="49" charset="0"/>
              </a:rPr>
              <a:t>("Computing partials")</a:t>
            </a:r>
          </a:p>
          <a:p>
            <a:r>
              <a:rPr lang="en-GB" sz="1100" i="1" dirty="0">
                <a:highlight>
                  <a:srgbClr val="FFFF00"/>
                </a:highlight>
                <a:latin typeface="Andale Mono" panose="020B0509000000000004" pitchFamily="49" charset="0"/>
              </a:rPr>
              <a:t>5    </a:t>
            </a:r>
            <a:r>
              <a:rPr lang="en-GB" sz="1100" i="1" dirty="0" err="1">
                <a:highlight>
                  <a:srgbClr val="FFFF00"/>
                </a:highlight>
                <a:latin typeface="Andale Mono" panose="020B0509000000000004" pitchFamily="49" charset="0"/>
              </a:rPr>
              <a:t>local_sum</a:t>
            </a:r>
            <a:r>
              <a:rPr lang="en-GB" sz="1100" i="1" dirty="0">
                <a:highlight>
                  <a:srgbClr val="FFFF00"/>
                </a:highlight>
                <a:latin typeface="Andale Mono" panose="020B0509000000000004" pitchFamily="49" charset="0"/>
              </a:rPr>
              <a:t> = SUM(</a:t>
            </a:r>
            <a:r>
              <a:rPr lang="en-GB" sz="1100" i="1" dirty="0" err="1">
                <a:highlight>
                  <a:srgbClr val="FFFF00"/>
                </a:highlight>
                <a:latin typeface="Andale Mono" panose="020B0509000000000004" pitchFamily="49" charset="0"/>
              </a:rPr>
              <a:t>column_values</a:t>
            </a:r>
            <a:r>
              <a:rPr lang="en-GB" sz="1100" i="1" dirty="0">
                <a:highlight>
                  <a:srgbClr val="FFFF00"/>
                </a:highlight>
                <a:latin typeface="Andale Mono" panose="020B0509000000000004" pitchFamily="49" charset="0"/>
              </a:rPr>
              <a:t>)</a:t>
            </a:r>
          </a:p>
          <a:p>
            <a:r>
              <a:rPr lang="en-GB" sz="1100" i="1" dirty="0">
                <a:latin typeface="Andale Mono" panose="020B0509000000000004" pitchFamily="49" charset="0"/>
              </a:rPr>
              <a:t>6    </a:t>
            </a:r>
            <a:r>
              <a:rPr lang="en-GB" sz="1100" i="1" dirty="0" err="1">
                <a:latin typeface="Andale Mono" panose="020B0509000000000004" pitchFamily="49" charset="0"/>
              </a:rPr>
              <a:t>local_count</a:t>
            </a:r>
            <a:r>
              <a:rPr lang="en-GB" sz="1100" i="1" dirty="0">
                <a:latin typeface="Andale Mono" panose="020B0509000000000004" pitchFamily="49" charset="0"/>
              </a:rPr>
              <a:t> = SIZE(</a:t>
            </a:r>
            <a:r>
              <a:rPr lang="en-GB" sz="1100" i="1" dirty="0" err="1">
                <a:latin typeface="Andale Mono" panose="020B0509000000000004" pitchFamily="49" charset="0"/>
              </a:rPr>
              <a:t>column_values</a:t>
            </a:r>
            <a:r>
              <a:rPr lang="en-GB" sz="1100" i="1" dirty="0">
                <a:latin typeface="Andale Mono" panose="020B0509000000000004" pitchFamily="49" charset="0"/>
              </a:rPr>
              <a:t>)</a:t>
            </a:r>
          </a:p>
          <a:p>
            <a:r>
              <a:rPr lang="en-GB" sz="1100" i="1" dirty="0">
                <a:latin typeface="Andale Mono" panose="020B0509000000000004" pitchFamily="49" charset="0"/>
              </a:rPr>
              <a:t>7    </a:t>
            </a:r>
          </a:p>
          <a:p>
            <a:r>
              <a:rPr lang="en-GB" sz="1100" i="1" dirty="0">
                <a:latin typeface="Andale Mono" panose="020B0509000000000004" pitchFamily="49" charset="0"/>
              </a:rPr>
              <a:t>8    RETURN </a:t>
            </a:r>
            <a:r>
              <a:rPr lang="en-GB" sz="1100" b="1" i="1" dirty="0">
                <a:solidFill>
                  <a:srgbClr val="0070C0"/>
                </a:solidFill>
                <a:latin typeface="Andale Mono" panose="020B0509000000000004" pitchFamily="49" charset="0"/>
              </a:rPr>
              <a:t>{"sum": </a:t>
            </a:r>
            <a:r>
              <a:rPr lang="en-GB" sz="1100" b="1" i="1" dirty="0" err="1">
                <a:solidFill>
                  <a:srgbClr val="0070C0"/>
                </a:solidFill>
                <a:latin typeface="Andale Mono" panose="020B0509000000000004" pitchFamily="49" charset="0"/>
              </a:rPr>
              <a:t>local_sum</a:t>
            </a:r>
            <a:r>
              <a:rPr lang="en-GB" sz="1100" b="1" i="1" dirty="0">
                <a:solidFill>
                  <a:srgbClr val="0070C0"/>
                </a:solidFill>
                <a:latin typeface="Andale Mono" panose="020B0509000000000004" pitchFamily="49" charset="0"/>
              </a:rPr>
              <a:t>, "count": </a:t>
            </a:r>
            <a:r>
              <a:rPr lang="en-GB" sz="1100" b="1" i="1" dirty="0" err="1">
                <a:solidFill>
                  <a:srgbClr val="0070C0"/>
                </a:solidFill>
                <a:latin typeface="Andale Mono" panose="020B0509000000000004" pitchFamily="49" charset="0"/>
              </a:rPr>
              <a:t>local_count</a:t>
            </a:r>
            <a:r>
              <a:rPr lang="en-GB" sz="1100" b="1" i="1" dirty="0">
                <a:solidFill>
                  <a:srgbClr val="0070C0"/>
                </a:solidFill>
                <a:latin typeface="Andale Mono" panose="020B0509000000000004" pitchFamily="49" charset="0"/>
              </a:rPr>
              <a:t>}</a:t>
            </a:r>
          </a:p>
          <a:p>
            <a:endParaRPr lang="en-GB" sz="1100" b="1" i="1" dirty="0">
              <a:latin typeface="Andale Mono" panose="020B0509000000000004" pitchFamily="49" charset="0"/>
            </a:endParaRPr>
          </a:p>
          <a:p>
            <a:r>
              <a:rPr lang="en-GB" sz="1100" b="1" i="1" dirty="0">
                <a:latin typeface="Andale Mono" panose="020B0509000000000004" pitchFamily="49" charset="0"/>
              </a:rPr>
              <a:t>END FUNCTION</a:t>
            </a:r>
            <a:endParaRPr lang="en-NL" sz="1100" b="1" i="1" dirty="0">
              <a:latin typeface="Andale Mono" panose="020B0509000000000004" pitchFamily="49" charset="0"/>
            </a:endParaRPr>
          </a:p>
        </p:txBody>
      </p:sp>
      <p:sp>
        <p:nvSpPr>
          <p:cNvPr id="7" name="TextBox 6">
            <a:extLst>
              <a:ext uri="{FF2B5EF4-FFF2-40B4-BE49-F238E27FC236}">
                <a16:creationId xmlns:a16="http://schemas.microsoft.com/office/drawing/2014/main" id="{3F2CF2CF-6757-3E2E-CE3C-E912895FC430}"/>
              </a:ext>
            </a:extLst>
          </p:cNvPr>
          <p:cNvSpPr txBox="1"/>
          <p:nvPr/>
        </p:nvSpPr>
        <p:spPr>
          <a:xfrm>
            <a:off x="608045" y="4221088"/>
            <a:ext cx="4320480" cy="923330"/>
          </a:xfrm>
          <a:prstGeom prst="rect">
            <a:avLst/>
          </a:prstGeom>
          <a:noFill/>
        </p:spPr>
        <p:txBody>
          <a:bodyPr wrap="square">
            <a:spAutoFit/>
          </a:bodyPr>
          <a:lstStyle/>
          <a:p>
            <a:pPr algn="l"/>
            <a:r>
              <a:rPr lang="en-GB" sz="1800" b="0" i="0" dirty="0">
                <a:solidFill>
                  <a:srgbClr val="383838"/>
                </a:solidFill>
                <a:effectLst/>
                <a:latin typeface="Mulish"/>
              </a:rPr>
              <a:t>Look at the </a:t>
            </a:r>
            <a:r>
              <a:rPr lang="en-GB" sz="1800" dirty="0">
                <a:solidFill>
                  <a:srgbClr val="383838"/>
                </a:solidFill>
                <a:latin typeface="Mulish"/>
              </a:rPr>
              <a:t>error logs. What was the cause of the failure of the </a:t>
            </a:r>
            <a:r>
              <a:rPr lang="en-US" sz="1800" b="1" i="1" dirty="0" err="1">
                <a:solidFill>
                  <a:srgbClr val="00B050"/>
                </a:solidFill>
              </a:rPr>
              <a:t>partial_average</a:t>
            </a:r>
            <a:r>
              <a:rPr lang="en-GB" sz="1800" dirty="0">
                <a:solidFill>
                  <a:srgbClr val="383838"/>
                </a:solidFill>
                <a:latin typeface="Mulish"/>
              </a:rPr>
              <a:t>? What about the </a:t>
            </a:r>
            <a:r>
              <a:rPr lang="en-GB" sz="1800" b="1" i="1" dirty="0" err="1">
                <a:solidFill>
                  <a:srgbClr val="C00000"/>
                </a:solidFill>
                <a:latin typeface="Mulish"/>
              </a:rPr>
              <a:t>central_average</a:t>
            </a:r>
            <a:r>
              <a:rPr lang="en-GB" sz="1800" dirty="0">
                <a:solidFill>
                  <a:srgbClr val="383838"/>
                </a:solidFill>
                <a:latin typeface="Mulish"/>
              </a:rPr>
              <a:t>?</a:t>
            </a:r>
            <a:endParaRPr lang="en-GB" sz="1800" b="0" i="0" dirty="0">
              <a:solidFill>
                <a:srgbClr val="212529"/>
              </a:solidFill>
              <a:effectLst/>
              <a:latin typeface="Mulish"/>
            </a:endParaRPr>
          </a:p>
        </p:txBody>
      </p:sp>
      <p:grpSp>
        <p:nvGrpSpPr>
          <p:cNvPr id="8" name="Group 7">
            <a:extLst>
              <a:ext uri="{FF2B5EF4-FFF2-40B4-BE49-F238E27FC236}">
                <a16:creationId xmlns:a16="http://schemas.microsoft.com/office/drawing/2014/main" id="{D6861C5B-6C51-9347-2293-B44326C11A6D}"/>
              </a:ext>
            </a:extLst>
          </p:cNvPr>
          <p:cNvGrpSpPr/>
          <p:nvPr/>
        </p:nvGrpSpPr>
        <p:grpSpPr bwMode="auto">
          <a:xfrm>
            <a:off x="10676826" y="4227302"/>
            <a:ext cx="1348842" cy="736589"/>
            <a:chOff x="941690" y="864637"/>
            <a:chExt cx="1239205" cy="780726"/>
          </a:xfrm>
        </p:grpSpPr>
        <p:sp>
          <p:nvSpPr>
            <p:cNvPr id="9" name="Rectangle 8">
              <a:extLst>
                <a:ext uri="{FF2B5EF4-FFF2-40B4-BE49-F238E27FC236}">
                  <a16:creationId xmlns:a16="http://schemas.microsoft.com/office/drawing/2014/main" id="{1ABE3556-1896-3B1E-0167-93633D793E61}"/>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C8BBD908-9EB3-9FEF-6F91-801B958F3BDC}"/>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11" name="Graphic 10" descr="Lightning bolt with solid fill">
              <a:extLst>
                <a:ext uri="{FF2B5EF4-FFF2-40B4-BE49-F238E27FC236}">
                  <a16:creationId xmlns:a16="http://schemas.microsoft.com/office/drawing/2014/main" id="{0006FFAB-0F44-FA76-5713-33EAC8D2B5FB}"/>
                </a:ext>
              </a:extLst>
            </p:cNvPr>
            <p:cNvPicPr>
              <a:picLocks noChangeAspect="1"/>
            </p:cNvPicPr>
            <p:nvPr/>
          </p:nvPicPr>
          <p:blipFill>
            <a:blip r:embed="rId2"/>
            <a:stretch/>
          </p:blipFill>
          <p:spPr bwMode="auto">
            <a:xfrm>
              <a:off x="1001543" y="1050785"/>
              <a:ext cx="309674" cy="309674"/>
            </a:xfrm>
            <a:prstGeom prst="rect">
              <a:avLst/>
            </a:prstGeom>
          </p:spPr>
        </p:pic>
      </p:grpSp>
      <p:grpSp>
        <p:nvGrpSpPr>
          <p:cNvPr id="12" name="Group 11">
            <a:extLst>
              <a:ext uri="{FF2B5EF4-FFF2-40B4-BE49-F238E27FC236}">
                <a16:creationId xmlns:a16="http://schemas.microsoft.com/office/drawing/2014/main" id="{1D2C594A-EC29-DC7B-AE72-BAC6671E8FD9}"/>
              </a:ext>
            </a:extLst>
          </p:cNvPr>
          <p:cNvGrpSpPr/>
          <p:nvPr/>
        </p:nvGrpSpPr>
        <p:grpSpPr bwMode="auto">
          <a:xfrm>
            <a:off x="4315358" y="2320762"/>
            <a:ext cx="1348842" cy="736589"/>
            <a:chOff x="941690" y="864637"/>
            <a:chExt cx="1239205" cy="780726"/>
          </a:xfrm>
        </p:grpSpPr>
        <p:sp>
          <p:nvSpPr>
            <p:cNvPr id="13" name="Rectangle 12">
              <a:extLst>
                <a:ext uri="{FF2B5EF4-FFF2-40B4-BE49-F238E27FC236}">
                  <a16:creationId xmlns:a16="http://schemas.microsoft.com/office/drawing/2014/main" id="{4467B3BD-AB39-736B-FF82-BDE6A966A372}"/>
                </a:ext>
              </a:extLst>
            </p:cNvPr>
            <p:cNvSpPr/>
            <p:nvPr/>
          </p:nvSpPr>
          <p:spPr bwMode="auto">
            <a:xfrm>
              <a:off x="941690" y="864637"/>
              <a:ext cx="1239205" cy="61058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7ABE125C-854A-B67E-67E9-F6CE7B7AA9CC}"/>
                </a:ext>
              </a:extLst>
            </p:cNvPr>
            <p:cNvSpPr txBox="1"/>
            <p:nvPr/>
          </p:nvSpPr>
          <p:spPr bwMode="auto">
            <a:xfrm>
              <a:off x="1311217" y="960304"/>
              <a:ext cx="688954" cy="68505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endParaRPr dirty="0"/>
            </a:p>
          </p:txBody>
        </p:sp>
        <p:pic>
          <p:nvPicPr>
            <p:cNvPr id="15" name="Graphic 10" descr="Lightning bolt with solid fill">
              <a:extLst>
                <a:ext uri="{FF2B5EF4-FFF2-40B4-BE49-F238E27FC236}">
                  <a16:creationId xmlns:a16="http://schemas.microsoft.com/office/drawing/2014/main" id="{A0DF3DD9-F949-208B-9DA2-010E1CB41AFB}"/>
                </a:ext>
              </a:extLst>
            </p:cNvPr>
            <p:cNvPicPr>
              <a:picLocks noChangeAspect="1"/>
            </p:cNvPicPr>
            <p:nvPr/>
          </p:nvPicPr>
          <p:blipFill>
            <a:blip r:embed="rId2"/>
            <a:stretch/>
          </p:blipFill>
          <p:spPr bwMode="auto">
            <a:xfrm>
              <a:off x="1001543" y="1050785"/>
              <a:ext cx="309674" cy="309674"/>
            </a:xfrm>
            <a:prstGeom prst="rect">
              <a:avLst/>
            </a:prstGeom>
          </p:spPr>
        </p:pic>
      </p:grpSp>
      <p:grpSp>
        <p:nvGrpSpPr>
          <p:cNvPr id="16" name="Group 15">
            <a:extLst>
              <a:ext uri="{FF2B5EF4-FFF2-40B4-BE49-F238E27FC236}">
                <a16:creationId xmlns:a16="http://schemas.microsoft.com/office/drawing/2014/main" id="{27CE12DA-956E-F099-B6A4-981828FCE474}"/>
              </a:ext>
            </a:extLst>
          </p:cNvPr>
          <p:cNvGrpSpPr/>
          <p:nvPr/>
        </p:nvGrpSpPr>
        <p:grpSpPr bwMode="auto">
          <a:xfrm>
            <a:off x="941689" y="999371"/>
            <a:ext cx="1905026" cy="408020"/>
            <a:chOff x="941689" y="999371"/>
            <a:chExt cx="1905026" cy="408020"/>
          </a:xfrm>
        </p:grpSpPr>
        <p:sp>
          <p:nvSpPr>
            <p:cNvPr id="17" name="Rectangle 16">
              <a:extLst>
                <a:ext uri="{FF2B5EF4-FFF2-40B4-BE49-F238E27FC236}">
                  <a16:creationId xmlns:a16="http://schemas.microsoft.com/office/drawing/2014/main" id="{7ED33A60-2A9D-A8B9-C8B7-16A742F7B773}"/>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8" name="TextBox 17">
              <a:extLst>
                <a:ext uri="{FF2B5EF4-FFF2-40B4-BE49-F238E27FC236}">
                  <a16:creationId xmlns:a16="http://schemas.microsoft.com/office/drawing/2014/main" id="{EE181057-2EEB-01CF-ADA0-5980DA39AAB7}"/>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6</a:t>
              </a:r>
              <a:endParaRPr sz="1600" dirty="0"/>
            </a:p>
          </p:txBody>
        </p:sp>
        <p:pic>
          <p:nvPicPr>
            <p:cNvPr id="19" name="Graphic 16" descr="Lightning bolt with solid fill">
              <a:extLst>
                <a:ext uri="{FF2B5EF4-FFF2-40B4-BE49-F238E27FC236}">
                  <a16:creationId xmlns:a16="http://schemas.microsoft.com/office/drawing/2014/main" id="{693D4D34-E376-3529-0D29-C831AD5B9885}"/>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340928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 name="Picture 4">
            <a:extLst>
              <a:ext uri="{FF2B5EF4-FFF2-40B4-BE49-F238E27FC236}">
                <a16:creationId xmlns:a16="http://schemas.microsoft.com/office/drawing/2014/main" id="{EDAF304F-B5BF-E71D-B3F3-DE03ACB8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96" y="1438569"/>
            <a:ext cx="5573837" cy="418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pic>
        <p:nvPicPr>
          <p:cNvPr id="1026" name="Picture 2">
            <a:extLst>
              <a:ext uri="{FF2B5EF4-FFF2-40B4-BE49-F238E27FC236}">
                <a16:creationId xmlns:a16="http://schemas.microsoft.com/office/drawing/2014/main" id="{6E49DFEA-F962-BD90-75AE-2894AB60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2" y="1445389"/>
            <a:ext cx="5564752" cy="4176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C0000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rgbClr val="00B050"/>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C0000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3203" y="1875845"/>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7</a:t>
              </a:r>
              <a:endParaRPr sz="1600" dirty="0"/>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941689" y="1546050"/>
            <a:ext cx="7962623" cy="954107"/>
          </a:xfrm>
          <a:prstGeom prst="rect">
            <a:avLst/>
          </a:prstGeom>
          <a:noFill/>
        </p:spPr>
        <p:txBody>
          <a:bodyPr wrap="square">
            <a:spAutoFit/>
          </a:bodyPr>
          <a:lstStyle/>
          <a:p>
            <a:pP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run </a:t>
            </a:r>
            <a:r>
              <a:rPr lang="nl-NL" sz="2800" b="0" i="0" dirty="0" err="1">
                <a:solidFill>
                  <a:srgbClr val="383838"/>
                </a:solidFill>
                <a:latin typeface="Mulish"/>
              </a:rPr>
              <a:t>other</a:t>
            </a:r>
            <a:r>
              <a:rPr lang="nl-NL" sz="2800" b="0" i="0" dirty="0">
                <a:solidFill>
                  <a:srgbClr val="383838"/>
                </a:solidFill>
                <a:latin typeface="Mulish"/>
              </a:rPr>
              <a:t> (more </a:t>
            </a:r>
            <a:r>
              <a:rPr lang="nl-NL" sz="2800" b="0" i="0" dirty="0" err="1">
                <a:solidFill>
                  <a:srgbClr val="383838"/>
                </a:solidFill>
                <a:latin typeface="Mulish"/>
              </a:rPr>
              <a:t>advanced</a:t>
            </a:r>
            <a:r>
              <a:rPr lang="nl-NL" sz="2800" b="0" i="0" dirty="0">
                <a:solidFill>
                  <a:srgbClr val="383838"/>
                </a:solidFill>
                <a:latin typeface="Mulish"/>
              </a:rPr>
              <a:t>) </a:t>
            </a:r>
            <a:r>
              <a:rPr lang="nl-NL" sz="2800" b="0" i="0" dirty="0" err="1">
                <a:solidFill>
                  <a:srgbClr val="383838"/>
                </a:solidFill>
                <a:latin typeface="Mulish"/>
              </a:rPr>
              <a:t>algorithms</a:t>
            </a:r>
            <a:r>
              <a:rPr lang="nl-NL" sz="2800" b="0" i="0" dirty="0">
                <a:solidFill>
                  <a:srgbClr val="383838"/>
                </a:solidFill>
                <a:latin typeface="Mulish"/>
              </a:rPr>
              <a:t>!</a:t>
            </a:r>
            <a:endParaRPr lang="nl-NL" sz="2800" dirty="0">
              <a:solidFill>
                <a:srgbClr val="383838"/>
              </a:solidFill>
              <a:latin typeface="Mulish"/>
            </a:endParaRPr>
          </a:p>
          <a:p>
            <a:pPr algn="ctr">
              <a:defRPr/>
            </a:pPr>
            <a:endParaRPr lang="nl-NL" sz="2800" b="0" i="0" dirty="0">
              <a:solidFill>
                <a:srgbClr val="383838"/>
              </a:solidFill>
              <a:effectLst/>
              <a:latin typeface="Mulish"/>
            </a:endParaRPr>
          </a:p>
        </p:txBody>
      </p:sp>
      <p:pic>
        <p:nvPicPr>
          <p:cNvPr id="9" name="Graphic 8" descr="Lightning bolt with solid fill">
            <a:extLst>
              <a:ext uri="{FF2B5EF4-FFF2-40B4-BE49-F238E27FC236}">
                <a16:creationId xmlns:a16="http://schemas.microsoft.com/office/drawing/2014/main" id="{A7A7B0B2-54E3-75B7-0EAE-7075C86061C2}"/>
              </a:ext>
            </a:extLst>
          </p:cNvPr>
          <p:cNvPicPr>
            <a:picLocks noChangeAspect="1"/>
          </p:cNvPicPr>
          <p:nvPr/>
        </p:nvPicPr>
        <p:blipFill>
          <a:blip r:embed="rId2"/>
          <a:stretch/>
        </p:blipFill>
        <p:spPr bwMode="auto">
          <a:xfrm>
            <a:off x="3899328" y="5168695"/>
            <a:ext cx="337072" cy="309674"/>
          </a:xfrm>
          <a:prstGeom prst="rect">
            <a:avLst/>
          </a:prstGeom>
        </p:spPr>
      </p:pic>
      <p:pic>
        <p:nvPicPr>
          <p:cNvPr id="3" name="Picture 2">
            <a:extLst>
              <a:ext uri="{FF2B5EF4-FFF2-40B4-BE49-F238E27FC236}">
                <a16:creationId xmlns:a16="http://schemas.microsoft.com/office/drawing/2014/main" id="{08145F07-2298-6D1E-DEAF-6CADEFE82D07}"/>
              </a:ext>
            </a:extLst>
          </p:cNvPr>
          <p:cNvPicPr>
            <a:picLocks noChangeAspect="1"/>
          </p:cNvPicPr>
          <p:nvPr/>
        </p:nvPicPr>
        <p:blipFill>
          <a:blip r:embed="rId3"/>
          <a:stretch>
            <a:fillRect/>
          </a:stretch>
        </p:blipFill>
        <p:spPr>
          <a:xfrm>
            <a:off x="695400" y="2560608"/>
            <a:ext cx="7772400" cy="2413707"/>
          </a:xfrm>
          <a:prstGeom prst="rect">
            <a:avLst/>
          </a:prstGeom>
        </p:spPr>
      </p:pic>
      <p:pic>
        <p:nvPicPr>
          <p:cNvPr id="15" name="Picture 14">
            <a:extLst>
              <a:ext uri="{FF2B5EF4-FFF2-40B4-BE49-F238E27FC236}">
                <a16:creationId xmlns:a16="http://schemas.microsoft.com/office/drawing/2014/main" id="{18BF4099-BF93-6DE8-050E-EF025D35E51D}"/>
              </a:ext>
            </a:extLst>
          </p:cNvPr>
          <p:cNvPicPr>
            <a:picLocks noChangeAspect="1"/>
          </p:cNvPicPr>
          <p:nvPr/>
        </p:nvPicPr>
        <p:blipFill>
          <a:blip r:embed="rId4"/>
          <a:stretch>
            <a:fillRect/>
          </a:stretch>
        </p:blipFill>
        <p:spPr>
          <a:xfrm>
            <a:off x="9993742" y="3429000"/>
            <a:ext cx="1656184" cy="3113307"/>
          </a:xfrm>
          <a:prstGeom prst="rect">
            <a:avLst/>
          </a:prstGeom>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7441C48E-7A0A-C711-DC87-34C11641448C}"/>
              </a:ext>
            </a:extLst>
          </p:cNvPr>
          <p:cNvGrpSpPr/>
          <p:nvPr/>
        </p:nvGrpSpPr>
        <p:grpSpPr bwMode="auto">
          <a:xfrm>
            <a:off x="6023992" y="5256504"/>
            <a:ext cx="3672408" cy="1273742"/>
            <a:chOff x="941689" y="864637"/>
            <a:chExt cx="4323960" cy="1273742"/>
          </a:xfrm>
        </p:grpSpPr>
        <p:sp>
          <p:nvSpPr>
            <p:cNvPr id="11" name="Rectangle 10">
              <a:extLst>
                <a:ext uri="{FF2B5EF4-FFF2-40B4-BE49-F238E27FC236}">
                  <a16:creationId xmlns:a16="http://schemas.microsoft.com/office/drawing/2014/main" id="{853DA488-6A38-D109-5D75-F2C6873D5B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2" name="TextBox 11">
              <a:extLst>
                <a:ext uri="{FF2B5EF4-FFF2-40B4-BE49-F238E27FC236}">
                  <a16:creationId xmlns:a16="http://schemas.microsoft.com/office/drawing/2014/main" id="{9020945A-D592-77F9-E504-006D645554B9}"/>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b="1" dirty="0">
                  <a:solidFill>
                    <a:schemeClr val="bg1"/>
                  </a:solidFill>
                </a:rPr>
                <a:t>For Kaplan-Meier, choose the </a:t>
              </a:r>
              <a:r>
                <a:rPr lang="en-GB" sz="1400" b="1" i="1" dirty="0" err="1">
                  <a:solidFill>
                    <a:schemeClr val="bg1"/>
                  </a:solidFill>
                </a:rPr>
                <a:t>kaplan_meier</a:t>
              </a:r>
              <a:r>
                <a:rPr lang="en-GB" sz="1400" b="1" i="1" dirty="0">
                  <a:solidFill>
                    <a:schemeClr val="bg1"/>
                  </a:solidFill>
                </a:rPr>
                <a:t> (csv)</a:t>
              </a:r>
              <a:r>
                <a:rPr lang="en-GB" sz="1400" b="1" dirty="0">
                  <a:solidFill>
                    <a:schemeClr val="bg1"/>
                  </a:solidFill>
                </a:rPr>
                <a:t> database!</a:t>
              </a:r>
              <a:endParaRPr b="1" dirty="0"/>
            </a:p>
          </p:txBody>
        </p:sp>
        <p:pic>
          <p:nvPicPr>
            <p:cNvPr id="13" name="Graphic 10" descr="Lightning bolt with solid fill">
              <a:extLst>
                <a:ext uri="{FF2B5EF4-FFF2-40B4-BE49-F238E27FC236}">
                  <a16:creationId xmlns:a16="http://schemas.microsoft.com/office/drawing/2014/main" id="{C3F24C98-FA90-104B-1783-638286532061}"/>
                </a:ext>
              </a:extLst>
            </p:cNvPr>
            <p:cNvPicPr>
              <a:picLocks noChangeAspect="1"/>
            </p:cNvPicPr>
            <p:nvPr/>
          </p:nvPicPr>
          <p:blipFill>
            <a:blip r:embed="rId2"/>
            <a:stretch/>
          </p:blipFill>
          <p:spPr bwMode="auto">
            <a:xfrm>
              <a:off x="1001543" y="1050785"/>
              <a:ext cx="309674" cy="309674"/>
            </a:xfrm>
            <a:prstGeom prst="rect">
              <a:avLst/>
            </a:prstGeom>
          </p:spPr>
        </p:pic>
      </p:grpSp>
      <p:sp>
        <p:nvSpPr>
          <p:cNvPr id="16" name="Right Arrow 15">
            <a:extLst>
              <a:ext uri="{FF2B5EF4-FFF2-40B4-BE49-F238E27FC236}">
                <a16:creationId xmlns:a16="http://schemas.microsoft.com/office/drawing/2014/main" id="{1D8979C1-59D2-D748-61BB-D234C76EED2F}"/>
              </a:ext>
            </a:extLst>
          </p:cNvPr>
          <p:cNvSpPr/>
          <p:nvPr/>
        </p:nvSpPr>
        <p:spPr>
          <a:xfrm>
            <a:off x="9480376" y="5752280"/>
            <a:ext cx="648072" cy="4001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2876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fontScale="92500"/>
          </a:bodyPr>
          <a:lstStyle/>
          <a:p>
            <a:pPr marL="0" indent="0" algn="l">
              <a:buNone/>
            </a:pPr>
            <a:r>
              <a:rPr lang="en-GB" b="0" i="0" dirty="0">
                <a:solidFill>
                  <a:srgbClr val="383838"/>
                </a:solidFill>
                <a:effectLst/>
                <a:latin typeface="Mulish"/>
              </a:rPr>
              <a:t>The consortium (from now on also referred as the </a:t>
            </a:r>
            <a:r>
              <a:rPr lang="en-GB" b="1" i="0" dirty="0">
                <a:solidFill>
                  <a:srgbClr val="383838"/>
                </a:solidFill>
                <a:effectLst/>
                <a:latin typeface="Mulish"/>
              </a:rPr>
              <a:t>collaboration</a:t>
            </a:r>
            <a:r>
              <a:rPr lang="en-GB" b="0" i="0" dirty="0">
                <a:solidFill>
                  <a:srgbClr val="383838"/>
                </a:solidFill>
                <a:effectLst/>
                <a:latin typeface="Mulish"/>
              </a:rPr>
              <a:t>) will initially focus on two different projects, each one involving different organizations: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Analysis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3" name="TextBox 2"/>
          <p:cNvSpPr txBox="1"/>
          <p:nvPr/>
        </p:nvSpPr>
        <p:spPr bwMode="auto">
          <a:xfrm>
            <a:off x="7392318" y="2090172"/>
            <a:ext cx="4059920" cy="2092881"/>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r>
              <a:rPr lang="en-US" sz="2800" dirty="0"/>
              <a:t>Your setup may be different!</a:t>
            </a:r>
          </a:p>
          <a:p>
            <a:pPr marL="285750" indent="-285750">
              <a:buFont typeface="Arial"/>
              <a:buChar char="•"/>
              <a:defRPr/>
            </a:pPr>
            <a:endParaRPr dirty="0"/>
          </a:p>
        </p:txBody>
      </p:sp>
      <p:pic>
        <p:nvPicPr>
          <p:cNvPr id="2050" name="Picture 2">
            <a:extLst>
              <a:ext uri="{FF2B5EF4-FFF2-40B4-BE49-F238E27FC236}">
                <a16:creationId xmlns:a16="http://schemas.microsoft.com/office/drawing/2014/main" id="{328B3538-4DF9-3E27-8CAF-49B6339B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066718"/>
            <a:ext cx="5547852" cy="502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6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web-based UI</a:t>
            </a:r>
            <a:endParaRPr dirty="0"/>
          </a:p>
        </p:txBody>
      </p:sp>
      <p:pic>
        <p:nvPicPr>
          <p:cNvPr id="19458" name="Picture 2" descr="vantage6 UI tasks page"/>
          <p:cNvPicPr>
            <a:picLocks noGrp="1" noChangeAspect="1" noChangeArrowheads="1"/>
          </p:cNvPicPr>
          <p:nvPr>
            <p:ph idx="1"/>
          </p:nvPr>
        </p:nvPicPr>
        <p:blipFill>
          <a:blip r:embed="rId2"/>
          <a:stretch/>
        </p:blipFill>
        <p:spPr bwMode="auto">
          <a:xfrm>
            <a:off x="5087887" y="2710526"/>
            <a:ext cx="6709981" cy="365696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pic>
        <p:nvPicPr>
          <p:cNvPr id="3" name="Picture 2">
            <a:extLst>
              <a:ext uri="{FF2B5EF4-FFF2-40B4-BE49-F238E27FC236}">
                <a16:creationId xmlns:a16="http://schemas.microsoft.com/office/drawing/2014/main" id="{74538A47-A518-6C17-12BE-3ECC72F227A8}"/>
              </a:ext>
            </a:extLst>
          </p:cNvPr>
          <p:cNvPicPr>
            <a:picLocks noChangeAspect="1"/>
          </p:cNvPicPr>
          <p:nvPr/>
        </p:nvPicPr>
        <p:blipFill>
          <a:blip r:embed="rId4"/>
          <a:srcRect b="14586"/>
          <a:stretch/>
        </p:blipFill>
        <p:spPr>
          <a:xfrm>
            <a:off x="4034018" y="1774422"/>
            <a:ext cx="3742184" cy="1872208"/>
          </a:xfrm>
          <a:prstGeom prst="rect">
            <a:avLst/>
          </a:prstGeom>
          <a:effectLst>
            <a:outerShdw blurRad="50800" dist="38100" dir="2700000" algn="tl" rotWithShape="0">
              <a:prstClr val="black">
                <a:alpha val="40000"/>
              </a:prstClr>
            </a:outerShdw>
          </a:effectLst>
        </p:spPr>
      </p:pic>
      <p:sp>
        <p:nvSpPr>
          <p:cNvPr id="4" name="Down Arrow 3">
            <a:extLst>
              <a:ext uri="{FF2B5EF4-FFF2-40B4-BE49-F238E27FC236}">
                <a16:creationId xmlns:a16="http://schemas.microsoft.com/office/drawing/2014/main" id="{989FF61B-4B8A-9930-6399-00FE8E19A5B7}"/>
              </a:ext>
            </a:extLst>
          </p:cNvPr>
          <p:cNvSpPr/>
          <p:nvPr/>
        </p:nvSpPr>
        <p:spPr>
          <a:xfrm rot="18919661">
            <a:off x="6876643" y="2886675"/>
            <a:ext cx="214024" cy="1284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38554"/>
            </a:xfrm>
            <a:prstGeom prst="rect">
              <a:avLst/>
            </a:prstGeom>
            <a:noFill/>
          </p:spPr>
          <p:txBody>
            <a:bodyPr wrap="square" rtlCol="0">
              <a:spAutoFit/>
            </a:bodyPr>
            <a:lstStyle/>
            <a:p>
              <a:pPr>
                <a:defRPr/>
              </a:pPr>
              <a:r>
                <a:rPr lang="en-GB" sz="1600" b="1" dirty="0">
                  <a:solidFill>
                    <a:schemeClr val="bg1"/>
                  </a:solidFill>
                </a:rPr>
                <a:t>CHALLENGE 1</a:t>
              </a:r>
              <a:endParaRPr sz="1600" dirty="0"/>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Then,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16222</TotalTime>
  <Words>2447</Words>
  <Application>Microsoft Macintosh PowerPoint</Application>
  <DocSecurity>0</DocSecurity>
  <PresentationFormat>Widescreen</PresentationFormat>
  <Paragraphs>379</Paragraphs>
  <Slides>31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Andale Mono</vt:lpstr>
      <vt:lpstr>Aptos</vt:lpstr>
      <vt:lpstr>Arial</vt:lpstr>
      <vt:lpstr>Helvetica</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How to conduct an analysis?</vt:lpstr>
      <vt:lpstr>In this episode: 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Running a federated algorithm</vt:lpstr>
      <vt:lpstr>Algorithm pseudo-code</vt:lpstr>
      <vt:lpstr>Getting familiar with the UI</vt:lpstr>
      <vt:lpstr>Revisiting key concepts…</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363</cp:revision>
  <dcterms:created xsi:type="dcterms:W3CDTF">2024-08-23T13:33:44Z</dcterms:created>
  <dcterms:modified xsi:type="dcterms:W3CDTF">2024-10-15T13:23:31Z</dcterms:modified>
  <cp:category/>
  <dc:identifier/>
  <cp:contentStatus/>
  <dc:language/>
  <cp:version/>
</cp:coreProperties>
</file>